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10" r:id="rId2"/>
    <p:sldId id="256" r:id="rId3"/>
    <p:sldId id="257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  <p:sldId id="273" r:id="rId15"/>
    <p:sldId id="274" r:id="rId16"/>
    <p:sldId id="275" r:id="rId17"/>
    <p:sldId id="276" r:id="rId18"/>
    <p:sldId id="277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3" r:id="rId35"/>
    <p:sldId id="302" r:id="rId36"/>
    <p:sldId id="308" r:id="rId37"/>
    <p:sldId id="312" r:id="rId38"/>
    <p:sldId id="314" r:id="rId39"/>
    <p:sldId id="316" r:id="rId40"/>
    <p:sldId id="318" r:id="rId41"/>
    <p:sldId id="319" r:id="rId42"/>
    <p:sldId id="321" r:id="rId43"/>
    <p:sldId id="324" r:id="rId44"/>
    <p:sldId id="323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07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78" autoAdjust="0"/>
  </p:normalViewPr>
  <p:slideViewPr>
    <p:cSldViewPr>
      <p:cViewPr varScale="1">
        <p:scale>
          <a:sx n="71" d="100"/>
          <a:sy n="71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56072-5471-4C60-9B39-2C772BD47569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6AA07-9C78-4AF1-8E71-659999E4C2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89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6AA07-9C78-4AF1-8E71-659999E4C2D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6AA07-9C78-4AF1-8E71-659999E4C2D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6AA07-9C78-4AF1-8E71-659999E4C2D5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21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6AA07-9C78-4AF1-8E71-659999E4C2D5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6AA07-9C78-4AF1-8E71-659999E4C2D5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38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82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80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62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01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60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97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3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2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44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88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5E65-DBB5-4D80-B8F4-DB715488D7E6}" type="datetimeFigureOut">
              <a:rPr lang="pt-BR" smtClean="0"/>
              <a:pPr/>
              <a:t>20/12/2016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F9AF-330A-4657-B145-0F3D091898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68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zhora.co/violenciaescol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b="1" dirty="0" smtClean="0"/>
              <a:t>A FORÇA DA COMUNIDADE UNIDA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4099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13176"/>
            <a:ext cx="5472608" cy="165618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8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669360"/>
          </a:xfrm>
        </p:spPr>
        <p:txBody>
          <a:bodyPr>
            <a:noAutofit/>
          </a:bodyPr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400" dirty="0" smtClean="0"/>
              <a:t>MARÇO</a:t>
            </a:r>
            <a:br>
              <a:rPr lang="pt-BR" sz="2400" dirty="0" smtClean="0"/>
            </a:br>
            <a:r>
              <a:rPr lang="pt-BR" sz="2400" dirty="0" smtClean="0"/>
              <a:t>17/03 Tarde</a:t>
            </a:r>
            <a:br>
              <a:rPr lang="pt-BR" sz="2400" dirty="0" smtClean="0"/>
            </a:br>
            <a:r>
              <a:rPr lang="pt-BR" sz="2400" dirty="0" smtClean="0"/>
              <a:t>18/03 Manhã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Reunião com integrantes do Instituto </a:t>
            </a:r>
            <a:r>
              <a:rPr lang="pt-BR" sz="2000" b="1" dirty="0" err="1" smtClean="0"/>
              <a:t>Ronei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Faleiro</a:t>
            </a:r>
            <a:r>
              <a:rPr lang="pt-BR" sz="2000" b="1" dirty="0" smtClean="0"/>
              <a:t> Júnior: Neusa Albert (Diretora da Escola CNA), Ana </a:t>
            </a:r>
            <a:r>
              <a:rPr lang="pt-BR" sz="2000" b="1" dirty="0" err="1" smtClean="0"/>
              <a:t>Rivas</a:t>
            </a:r>
            <a:r>
              <a:rPr lang="pt-BR" sz="2000" b="1" dirty="0" smtClean="0"/>
              <a:t> (Psicóloga) e </a:t>
            </a:r>
            <a:r>
              <a:rPr lang="pt-BR" sz="2000" b="1" dirty="0" err="1" smtClean="0"/>
              <a:t>Tatiane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Faleiro</a:t>
            </a:r>
            <a:r>
              <a:rPr lang="pt-BR" sz="2000" b="1" dirty="0" smtClean="0"/>
              <a:t> (mãe de </a:t>
            </a:r>
            <a:r>
              <a:rPr lang="pt-BR" sz="2000" b="1" dirty="0" err="1" smtClean="0"/>
              <a:t>Ronei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Faleiro</a:t>
            </a:r>
            <a:r>
              <a:rPr lang="pt-BR" sz="2000" b="1" dirty="0" smtClean="0"/>
              <a:t> Júnior, assassinado por um grupo de adolescentes em Charqueadas, no mês de junho de 2015).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Público-Alvo:	Pais e/ou responsáveis pelos alunos dos Anos Iniciais do Ensino Fundamental 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 O intuito da reunião foi alertar aos pais quanto as formas de violência que ocorrem em meio aos jovens e adolescentes, bem como salientar a importância e a responsabilidade das famílias frente esta realidade. </a:t>
            </a:r>
            <a:br>
              <a:rPr lang="pt-BR" sz="2000" b="1" dirty="0" smtClean="0"/>
            </a:br>
            <a:r>
              <a:rPr lang="pt-BR" sz="2000" b="1" dirty="0" smtClean="0"/>
              <a:t>Na ocasião, Neusa Albert distribuiu um calendário interativo que deve ser utilizado pelos pais juntamente com os filho, objetivando o planejamento familiar em relação a acontecimentos significativos que envolvem a família.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 	</a:t>
            </a:r>
            <a:br>
              <a:rPr lang="pt-BR" sz="2000" dirty="0" smtClean="0"/>
            </a:br>
            <a:r>
              <a:rPr lang="pt-BR" sz="2000" dirty="0" smtClean="0"/>
              <a:t>		</a:t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589240"/>
            <a:ext cx="102459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  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3925"/>
            <a:ext cx="4133350" cy="31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58540"/>
            <a:ext cx="4392488" cy="37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0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4608511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22/03</a:t>
            </a:r>
            <a:br>
              <a:rPr lang="pt-BR" sz="2000" b="1" dirty="0" smtClean="0"/>
            </a:br>
            <a:r>
              <a:rPr lang="pt-BR" sz="2000" b="1" dirty="0" smtClean="0"/>
              <a:t>Teatro realizado pela Professora </a:t>
            </a:r>
            <a:r>
              <a:rPr lang="pt-BR" sz="2000" b="1" dirty="0" err="1" smtClean="0"/>
              <a:t>Angela</a:t>
            </a:r>
            <a:r>
              <a:rPr lang="pt-BR" sz="2000" b="1" dirty="0" smtClean="0"/>
              <a:t> Soares (</a:t>
            </a:r>
            <a:r>
              <a:rPr lang="pt-BR" sz="2000" b="1" dirty="0" err="1" smtClean="0"/>
              <a:t>E.E.E.F.</a:t>
            </a:r>
            <a:r>
              <a:rPr lang="pt-BR" sz="2000" b="1" dirty="0" smtClean="0"/>
              <a:t> Ramiro Fortes Barcelos). </a:t>
            </a:r>
            <a:br>
              <a:rPr lang="pt-BR" sz="2000" b="1" dirty="0" smtClean="0"/>
            </a:br>
            <a:r>
              <a:rPr lang="pt-BR" sz="2000" b="1" dirty="0" smtClean="0"/>
              <a:t>Título: A vovó e a mala 	</a:t>
            </a:r>
            <a:br>
              <a:rPr lang="pt-BR" sz="2000" b="1" dirty="0" smtClean="0"/>
            </a:br>
            <a:r>
              <a:rPr lang="pt-BR" sz="2000" b="1" dirty="0" smtClean="0"/>
              <a:t> Público-Alvo: Alunos dos Anos Iniciais do Ensino Fundamental 	  O teatro apresentado salienta a importância da utilização de valores indispensáveis para a convivência em todos os grupos sociais, entre eles, o respeito, a fraternidade, a solidariedade, etc.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    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 </a:t>
            </a:r>
            <a:br>
              <a:rPr lang="pt-BR" sz="2000" b="1" dirty="0" smtClean="0"/>
            </a:br>
            <a:r>
              <a:rPr lang="pt-BR" sz="2000" b="1" dirty="0" smtClean="0"/>
              <a:t>	</a:t>
            </a:r>
            <a:br>
              <a:rPr lang="pt-BR" sz="2000" b="1" dirty="0" smtClean="0"/>
            </a:br>
            <a:r>
              <a:rPr lang="pt-BR" sz="2000" b="1" dirty="0" smtClean="0"/>
              <a:t> 	</a:t>
            </a:r>
            <a:br>
              <a:rPr lang="pt-BR" sz="2000" b="1" dirty="0" smtClean="0"/>
            </a:br>
            <a:endParaRPr lang="pt-B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51518" y="2924944"/>
            <a:ext cx="4176465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4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805264"/>
            <a:ext cx="10245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459432"/>
            <a:ext cx="7772400" cy="4968552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Abril</a:t>
            </a:r>
            <a:br>
              <a:rPr lang="pt-BR" sz="2000" b="1" dirty="0" smtClean="0"/>
            </a:br>
            <a:r>
              <a:rPr lang="pt-BR" sz="2000" b="1" dirty="0" smtClean="0"/>
              <a:t>26/04 - Diurno 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Palestra sobre sustentabilidade – Prof. Alexandre Rates de Freitas (Fundação GAIA). 	</a:t>
            </a:r>
            <a:br>
              <a:rPr lang="pt-BR" sz="2000" b="1" dirty="0" smtClean="0"/>
            </a:br>
            <a:r>
              <a:rPr lang="pt-BR" sz="2000" b="1" dirty="0" smtClean="0"/>
              <a:t> 	Público-Alvo: Alunos do Ensino Médio </a:t>
            </a:r>
            <a:br>
              <a:rPr lang="pt-BR" sz="2000" b="1" dirty="0" smtClean="0"/>
            </a:br>
            <a:r>
              <a:rPr lang="pt-BR" sz="2000" b="1" dirty="0" smtClean="0"/>
              <a:t> 	A palestra teve como ênfase a sustentabilidade na escola, visando a importância de um ambiente limpo e preservado, evitando acidentes no ambiente escolar</a:t>
            </a:r>
            <a:r>
              <a:rPr lang="pt-BR" sz="1600" b="1" dirty="0" smtClean="0"/>
              <a:t>. </a:t>
            </a:r>
            <a:br>
              <a:rPr lang="pt-BR" sz="1600" b="1" dirty="0" smtClean="0"/>
            </a:br>
            <a:r>
              <a:rPr lang="pt-BR" sz="1600" b="1" dirty="0" smtClean="0"/>
              <a:t/>
            </a:r>
            <a:br>
              <a:rPr lang="pt-BR" sz="1600" b="1" dirty="0" smtClean="0"/>
            </a:br>
            <a:r>
              <a:rPr lang="pt-BR" sz="1600" b="1" dirty="0" smtClean="0"/>
              <a:t>	</a:t>
            </a:r>
            <a:br>
              <a:rPr lang="pt-BR" sz="1600" b="1" dirty="0" smtClean="0"/>
            </a:br>
            <a:endParaRPr lang="pt-BR" sz="1600" b="1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57606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9" y="115889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304856" cy="4154016"/>
          </a:xfrm>
        </p:spPr>
        <p:txBody>
          <a:bodyPr/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MAIO</a:t>
            </a:r>
          </a:p>
          <a:p>
            <a:r>
              <a:rPr lang="pt-BR" sz="2000" b="1" dirty="0" smtClean="0">
                <a:solidFill>
                  <a:schemeClr val="tx1"/>
                </a:solidFill>
              </a:rPr>
              <a:t>12/05- 19h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95536" y="980728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Reunião com representantes do NASF – Núcleo de Apoio a Saúde da Família 	</a:t>
            </a:r>
          </a:p>
          <a:p>
            <a:r>
              <a:rPr lang="pt-BR" sz="2000" b="1" dirty="0" smtClean="0"/>
              <a:t>Público-Alvo:Alunos dos Anos Iniciais e Finais do Ensino Fundamental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	O projeto tem por objetivo promover a conscientização da comunidade escolar sobre a importância dos cuidados em saúde. Esclarecer sobre os vírus: Influenza/Gripe H1N1, </a:t>
            </a:r>
            <a:r>
              <a:rPr lang="pt-BR" sz="2000" b="1" dirty="0" err="1" smtClean="0"/>
              <a:t>Zika</a:t>
            </a:r>
            <a:r>
              <a:rPr lang="pt-BR" sz="2000" b="1" dirty="0" smtClean="0"/>
              <a:t>, Dengue e </a:t>
            </a:r>
            <a:r>
              <a:rPr lang="pt-BR" sz="2000" b="1" dirty="0" err="1" smtClean="0"/>
              <a:t>Chikungunya</a:t>
            </a:r>
            <a:r>
              <a:rPr lang="pt-BR" sz="2000" b="1" dirty="0" smtClean="0"/>
              <a:t>. </a:t>
            </a:r>
          </a:p>
          <a:p>
            <a:endParaRPr lang="pt-BR" sz="2000" b="1" dirty="0" smtClean="0"/>
          </a:p>
          <a:p>
            <a:pPr algn="ctr"/>
            <a:r>
              <a:rPr lang="pt-BR" sz="2000" b="1" dirty="0" smtClean="0"/>
              <a:t>19/05-14h45min</a:t>
            </a:r>
          </a:p>
          <a:p>
            <a:r>
              <a:rPr lang="pt-BR" sz="2000" b="1" dirty="0" smtClean="0"/>
              <a:t>Palestra com a Psicóloga </a:t>
            </a:r>
            <a:r>
              <a:rPr lang="pt-BR" sz="2000" b="1" dirty="0" err="1" smtClean="0"/>
              <a:t>Júnia</a:t>
            </a:r>
            <a:r>
              <a:rPr lang="pt-BR" sz="2000" b="1" dirty="0" smtClean="0"/>
              <a:t> Flores </a:t>
            </a:r>
          </a:p>
          <a:p>
            <a:r>
              <a:rPr lang="pt-BR" sz="2000" b="1" dirty="0" smtClean="0"/>
              <a:t>Tema: Imposição de limites na infância 	 </a:t>
            </a:r>
          </a:p>
          <a:p>
            <a:r>
              <a:rPr lang="pt-BR" sz="2000" b="1" dirty="0" smtClean="0"/>
              <a:t>Público-Alvo: Pais e/ou responsáveis pelos alunos dos Anos Iniciais do Ensino Fundamental </a:t>
            </a:r>
            <a:r>
              <a:rPr lang="pt-BR" sz="2000" dirty="0" smtClean="0"/>
              <a:t>	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dirty="0" smtClean="0"/>
              <a:t>	</a:t>
            </a: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89240"/>
            <a:ext cx="1024592" cy="9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47733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8245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9408" y="0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1043608" y="404664"/>
            <a:ext cx="74168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ctr"/>
            <a:r>
              <a:rPr lang="pt-BR" sz="2000" b="1" dirty="0" smtClean="0"/>
              <a:t>MAIO</a:t>
            </a:r>
          </a:p>
          <a:p>
            <a:r>
              <a:rPr lang="pt-BR" sz="2000" b="1" dirty="0" smtClean="0"/>
              <a:t>Concurso de Desenhos e Frases sobre a </a:t>
            </a:r>
            <a:r>
              <a:rPr lang="pt-BR" sz="2000" b="1" dirty="0" err="1" smtClean="0"/>
              <a:t>E.E.E.M.</a:t>
            </a:r>
            <a:r>
              <a:rPr lang="pt-BR" sz="2000" b="1" dirty="0" smtClean="0"/>
              <a:t> Vila Cruz de Malta</a:t>
            </a:r>
          </a:p>
          <a:p>
            <a:r>
              <a:rPr lang="pt-BR" sz="2000" b="1" dirty="0" smtClean="0"/>
              <a:t>Público-Alvo: 	Alunos dos Anos Iniciais do Ensino Fundamental 	Esta atividade tem por objetivo desenvolver a afetividade e o gosto pelo ambiente escolar, levando os alunos a valorizarem a escola e as relações humanas que nela ocorrem. Os vencedores do concurso e as respectivas professoras receberam uma impressão gráfica em tamanho A3 contendo as melhores produções sobre a escola. </a:t>
            </a:r>
          </a:p>
          <a:p>
            <a:r>
              <a:rPr lang="pt-BR" sz="2000" b="1" dirty="0" smtClean="0"/>
              <a:t>	</a:t>
            </a: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705128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1872208" cy="792088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539552" y="476672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Segundo SEMESTRE /2016</a:t>
            </a:r>
          </a:p>
          <a:p>
            <a:r>
              <a:rPr lang="pt-BR" sz="2000" b="1" dirty="0" smtClean="0"/>
              <a:t>Palestra com profissionais da saúde de Charqueadas sobre” Gravidez na Adolescência “	 	</a:t>
            </a:r>
          </a:p>
          <a:p>
            <a:r>
              <a:rPr lang="pt-BR" sz="2000" b="1" dirty="0" smtClean="0"/>
              <a:t> Público-Alvo:Alunos dos Anos Finais do Ensino Fundamental e do Ensino Médio Politécnico </a:t>
            </a:r>
          </a:p>
          <a:p>
            <a:r>
              <a:rPr lang="pt-BR" sz="2000" b="1" dirty="0" smtClean="0"/>
              <a:t>	</a:t>
            </a:r>
          </a:p>
          <a:p>
            <a:r>
              <a:rPr lang="pt-BR" sz="2000" b="1" dirty="0" smtClean="0"/>
              <a:t>Projeto “Cruz de Malta – Um lugar para ser feliz” 	</a:t>
            </a:r>
          </a:p>
          <a:p>
            <a:r>
              <a:rPr lang="pt-BR" sz="2000" b="1" dirty="0" smtClean="0"/>
              <a:t>Público-Alvo:	Alunos dos Anos Iniciais e Finais do Ensino Fundamental, alunos do Ensino Médio Politécnico, EJA e professores. 	</a:t>
            </a:r>
          </a:p>
          <a:p>
            <a:r>
              <a:rPr lang="pt-BR" sz="2000" b="1" dirty="0" smtClean="0"/>
              <a:t>	O objetivo principal deste trabalho será otimizar a qualidade nas relações interpessoais. </a:t>
            </a:r>
          </a:p>
          <a:p>
            <a:r>
              <a:rPr lang="pt-BR" sz="2000" b="1" dirty="0" smtClean="0"/>
              <a:t>	</a:t>
            </a:r>
          </a:p>
          <a:p>
            <a:r>
              <a:rPr lang="pt-BR" sz="2000" b="1" dirty="0" smtClean="0"/>
              <a:t>Projeto “ Cuidando e Valorizando Minha Escola” 	</a:t>
            </a:r>
          </a:p>
          <a:p>
            <a:r>
              <a:rPr lang="pt-BR" sz="2000" b="1" dirty="0" smtClean="0"/>
              <a:t>Público-Alvo: 	Comunidade escolar </a:t>
            </a:r>
          </a:p>
          <a:p>
            <a:r>
              <a:rPr lang="pt-BR" sz="2000" b="1" dirty="0" smtClean="0"/>
              <a:t>	O intuito deste projeto será zelar pelos bens e pelas dependências da escola, utilizando-as de maneira consciente e preservando-as.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	</a:t>
            </a: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445224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26469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8000" b="1" dirty="0" smtClean="0">
                <a:solidFill>
                  <a:schemeClr val="tx1"/>
                </a:solidFill>
              </a:rPr>
              <a:t>	A escola é uma instituição que possui a incumbência de formar pessoas. Portanto, não basta instruí-las acerca de conhecimentos técnicos e científicos. É preciso olhar cada indivíduo na sua totalidade e buscar o desenvolvimento do mesmo de forma global e não fragmentada. Frente a isso, a escola não pode minimizar a construção harmônica das relações interpessoais. Antes, deve investir em projetos e atividades que priorizem este enfoque. </a:t>
            </a:r>
          </a:p>
          <a:p>
            <a:pPr algn="just"/>
            <a:r>
              <a:rPr lang="pt-BR" sz="8000" b="1" dirty="0" smtClean="0">
                <a:solidFill>
                  <a:schemeClr val="tx1"/>
                </a:solidFill>
              </a:rPr>
              <a:t>A Escola Estadual de Ensino Média Vila Cruz de Malta, ciente da responsabilidade que lhe cabe frente à comunidade escolar, busca através de diferentes meios, oferecer recursos que colaborem para a formação de cidadãos conscientes, éticos e valorosos, bem como atuantes na sociedade de forma positiva. </a:t>
            </a:r>
          </a:p>
          <a:p>
            <a:pPr algn="just"/>
            <a:r>
              <a:rPr lang="pt-BR" sz="8000" b="1" dirty="0" smtClean="0">
                <a:solidFill>
                  <a:schemeClr val="tx1"/>
                </a:solidFill>
              </a:rPr>
              <a:t>	A instituição acredita no poder do diálogo como a maior ferramenta para resolver conflitos. Por isso, através de palestras, oficinas e projetos que desenvolve, busca plantar sementes de respeito, solidariedade, união, motivação, fraternidade e tantos outros valores indispensáveis à construção de um mundo melhor. Todos os profissionais da Escola Estadual de Ensino Médio Vila Cruz de Malta envolvidos neste trabalho consciente de formar pessoas para o bem acreditam que, após a germinação destas preciosas sementes, as raízes se fortalecerão, as árvores crescerão e os frutos serão colhidos além dos muros da escola</a:t>
            </a:r>
            <a:r>
              <a:rPr lang="pt-BR" sz="8000" dirty="0" smtClean="0">
                <a:solidFill>
                  <a:schemeClr val="tx1"/>
                </a:solidFill>
              </a:rPr>
              <a:t>.</a:t>
            </a:r>
            <a:r>
              <a:rPr lang="pt-BR" sz="8000" dirty="0" smtClean="0"/>
              <a:t> </a:t>
            </a:r>
          </a:p>
          <a:p>
            <a:pPr algn="just"/>
            <a:r>
              <a:rPr lang="pt-BR" sz="4800" b="1" dirty="0" smtClean="0">
                <a:solidFill>
                  <a:schemeClr val="tx1"/>
                </a:solidFill>
              </a:rPr>
              <a:t>Referências: </a:t>
            </a:r>
          </a:p>
          <a:p>
            <a:r>
              <a:rPr lang="pt-BR" sz="4800" b="1" dirty="0" smtClean="0">
                <a:solidFill>
                  <a:schemeClr val="tx1"/>
                </a:solidFill>
              </a:rPr>
              <a:t>ESCOLA QUE PROTEGE: Enfrentando a violência contra crianças e adolescentes/Vicente de Paula Faleiros, Eva Silveira Faleiros. Brasília: Ministério da Educação, Secretaria de Educação Continuada, Alfabetização e Diversidade, 2008, 2ª edição. </a:t>
            </a:r>
            <a:endParaRPr lang="pt-BR" sz="48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872208" cy="620688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6186589"/>
            <a:ext cx="720080" cy="5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620688"/>
            <a:ext cx="6400800" cy="5018112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INSTITUTO ESTADUAL DR. CARLOS AUGUSTO DE MOURA E CUNHA</a:t>
            </a:r>
            <a:endParaRPr lang="pt-BR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PROJETO/2016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Respeito às Diferenças!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"Ninguém ignora tudo. Ninguém sabe tudo. Todos nós sabemos alguma coisa. todos nós ignoramos alguma coisa. Por isso aprendemos sempre!” (Paulo Freire)</a:t>
            </a:r>
          </a:p>
          <a:p>
            <a:r>
              <a:rPr lang="pt-BR" sz="2900" dirty="0" smtClean="0">
                <a:solidFill>
                  <a:schemeClr val="tx1"/>
                </a:solidFill>
                <a:latin typeface="Agency FB" pitchFamily="34" charset="0"/>
              </a:rPr>
              <a:t>                                            </a:t>
            </a:r>
          </a:p>
          <a:p>
            <a:endParaRPr lang="pt-BR" sz="29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pt-BR" sz="2900" dirty="0" smtClean="0">
                <a:solidFill>
                  <a:schemeClr val="tx1"/>
                </a:solidFill>
                <a:latin typeface="Agency FB" pitchFamily="34" charset="0"/>
              </a:rPr>
              <a:t>“</a:t>
            </a:r>
            <a:r>
              <a:rPr lang="pt-BR" sz="2900" dirty="0">
                <a:solidFill>
                  <a:schemeClr val="tx1"/>
                </a:solidFill>
                <a:latin typeface="Agency FB" pitchFamily="34" charset="0"/>
              </a:rPr>
              <a:t>A educação é a arma mais</a:t>
            </a:r>
          </a:p>
          <a:p>
            <a:r>
              <a:rPr lang="pt-BR" sz="2900" dirty="0">
                <a:solidFill>
                  <a:schemeClr val="tx1"/>
                </a:solidFill>
                <a:latin typeface="Agency FB" pitchFamily="34" charset="0"/>
              </a:rPr>
              <a:t>poderosa que você pode usar para</a:t>
            </a:r>
          </a:p>
          <a:p>
            <a:r>
              <a:rPr lang="pt-BR" sz="2900" dirty="0">
                <a:solidFill>
                  <a:schemeClr val="tx1"/>
                </a:solidFill>
                <a:latin typeface="Agency FB" pitchFamily="34" charset="0"/>
              </a:rPr>
              <a:t>mudar o mundo” (Mandela)</a:t>
            </a:r>
          </a:p>
          <a:p>
            <a:r>
              <a:rPr lang="pt-BR" sz="2900" dirty="0">
                <a:solidFill>
                  <a:srgbClr val="C00000"/>
                </a:solidFill>
                <a:latin typeface="Agency FB" pitchFamily="34" charset="0"/>
              </a:rPr>
              <a:t> 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445224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632848" cy="3096345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600235" y="332656"/>
            <a:ext cx="539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solidFill>
                <a:srgbClr val="FF0000"/>
              </a:solidFill>
            </a:endParaRPr>
          </a:p>
          <a:p>
            <a:pPr algn="ctr"/>
            <a:endParaRPr lang="pt-BR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07904" y="5157192"/>
            <a:ext cx="4288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Coordenação Pedagógica: </a:t>
            </a:r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Ana Margaret </a:t>
            </a:r>
            <a:r>
              <a:rPr lang="pt-BR" sz="1600" dirty="0" err="1" smtClean="0">
                <a:solidFill>
                  <a:schemeClr val="accent4">
                    <a:lumMod val="75000"/>
                  </a:schemeClr>
                </a:solidFill>
              </a:rPr>
              <a:t>Kalata</a:t>
            </a:r>
            <a:endParaRPr lang="pt-B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t-BR" sz="1600" dirty="0" smtClean="0"/>
              <a:t>Assessoras Pedagógicas: </a:t>
            </a:r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Berenice Souza e Rita </a:t>
            </a:r>
            <a:r>
              <a:rPr lang="pt-BR" sz="1600" dirty="0" err="1" smtClean="0">
                <a:solidFill>
                  <a:schemeClr val="accent4">
                    <a:lumMod val="75000"/>
                  </a:schemeClr>
                </a:solidFill>
              </a:rPr>
              <a:t>Neutzling</a:t>
            </a:r>
            <a:endParaRPr lang="pt-B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t-BR" sz="1600" dirty="0" smtClean="0"/>
              <a:t>Coordenadora Regional: </a:t>
            </a:r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Débora Luz da Rocha</a:t>
            </a:r>
          </a:p>
          <a:p>
            <a:r>
              <a:rPr lang="pt-BR" sz="1600" dirty="0" smtClean="0"/>
              <a:t>Gerente  Estadual do Projeto: </a:t>
            </a:r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Luciane </a:t>
            </a:r>
            <a:r>
              <a:rPr lang="pt-BR" sz="1600" dirty="0" err="1" smtClean="0">
                <a:solidFill>
                  <a:schemeClr val="accent4">
                    <a:lumMod val="75000"/>
                  </a:schemeClr>
                </a:solidFill>
              </a:rPr>
              <a:t>Manfro</a:t>
            </a: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733256"/>
            <a:ext cx="10245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259632" y="69269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lgerian" pitchFamily="82" charset="0"/>
              </a:rPr>
              <a:t>Relatório  das atividades desenvolvidas pelas escolas</a:t>
            </a:r>
            <a:endParaRPr lang="pt-BR" sz="2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270576" cy="2016223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33CC"/>
                </a:solidFill>
              </a:rPr>
              <a:t>Objetivo Geral:</a:t>
            </a:r>
            <a:r>
              <a:rPr lang="pt-BR" sz="2400" dirty="0" smtClean="0">
                <a:solidFill>
                  <a:srgbClr val="FF33CC"/>
                </a:solidFill>
              </a:rPr>
              <a:t/>
            </a:r>
            <a:br>
              <a:rPr lang="pt-BR" sz="2400" dirty="0" smtClean="0">
                <a:solidFill>
                  <a:srgbClr val="FF33CC"/>
                </a:solidFill>
              </a:rPr>
            </a:br>
            <a:r>
              <a:rPr lang="pt-BR" sz="1600" dirty="0" smtClean="0"/>
              <a:t>Possibilitar a discussão e a reflexão para a mudança de comportamentos agressivos, resgatando a necessidade de uma postura ética com relação às diferenças, através da realização de um trabalho interdisciplinar sobre o tema “ O respeito às Diferenças”.  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744416"/>
          </a:xfrm>
        </p:spPr>
        <p:txBody>
          <a:bodyPr>
            <a:noAutofit/>
          </a:bodyPr>
          <a:lstStyle/>
          <a:p>
            <a:r>
              <a:rPr lang="pt-BR" sz="1800" b="1" dirty="0" smtClean="0">
                <a:solidFill>
                  <a:srgbClr val="FF33CC"/>
                </a:solidFill>
              </a:rPr>
              <a:t>Desenvolvimento </a:t>
            </a:r>
            <a:r>
              <a:rPr lang="pt-BR" sz="1800" b="1" dirty="0">
                <a:solidFill>
                  <a:srgbClr val="FF33CC"/>
                </a:solidFill>
              </a:rPr>
              <a:t>(Procedimentos)</a:t>
            </a:r>
            <a:endParaRPr lang="pt-BR" sz="1800" dirty="0">
              <a:solidFill>
                <a:srgbClr val="FF33CC"/>
              </a:solidFill>
            </a:endParaRPr>
          </a:p>
          <a:p>
            <a:pPr algn="just"/>
            <a:r>
              <a:rPr lang="pt-BR" sz="1400" smtClean="0">
                <a:solidFill>
                  <a:schemeClr val="tx1"/>
                </a:solidFill>
              </a:rPr>
              <a:t>	</a:t>
            </a:r>
            <a:r>
              <a:rPr lang="pt-BR" sz="1600" smtClean="0">
                <a:solidFill>
                  <a:schemeClr val="tx1"/>
                </a:solidFill>
              </a:rPr>
              <a:t>Perceber a importância do outro na nossa vida, aceitando as diferenças, desenvolvendo, assim, atitudes de solidariedade, respeito e ajuda ao próximo, em especial, aos colegas, em sala de aula e da escola, com necessidades educacionais especiais, as pessoas de outras raças e culturas. Sendo assim, a escola buscará ações de redução ao comportamento agressivo, intimidante e discriminatório, causador de desequilíbrio na relação de poder entre os estudantes. Sendo assim, despertará a escola, família e sociedade para a existência desse problema e suas consequências, objetivando atender ao direito de toda criança e adolescente em desenvolver-se em um ambiente seguro, gerando cidadãos solidários, justos e respeitadores do ser humano e de suas diferenças. Por fim, mostrar aos educandos que eles são seres únicos e repletos de capacidades.</a:t>
            </a:r>
          </a:p>
          <a:p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5304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877272"/>
            <a:ext cx="10245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2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Temáticas: </a:t>
            </a:r>
            <a:r>
              <a:rPr lang="pt-BR" b="1" dirty="0" err="1">
                <a:solidFill>
                  <a:schemeClr val="tx2"/>
                </a:solidFill>
              </a:rPr>
              <a:t>Bullying</a:t>
            </a:r>
            <a:r>
              <a:rPr lang="pt-BR" b="1" dirty="0">
                <a:solidFill>
                  <a:schemeClr val="tx2"/>
                </a:solidFill>
              </a:rPr>
              <a:t>, </a:t>
            </a:r>
            <a:r>
              <a:rPr lang="pt-BR" b="1" dirty="0" smtClean="0">
                <a:solidFill>
                  <a:schemeClr val="tx2"/>
                </a:solidFill>
              </a:rPr>
              <a:t>Solidariedade</a:t>
            </a:r>
            <a:r>
              <a:rPr lang="pt-BR" b="1" dirty="0">
                <a:solidFill>
                  <a:schemeClr val="tx2"/>
                </a:solidFill>
              </a:rPr>
              <a:t>, </a:t>
            </a:r>
            <a:r>
              <a:rPr lang="pt-BR" b="1" dirty="0" smtClean="0">
                <a:solidFill>
                  <a:schemeClr val="tx2"/>
                </a:solidFill>
              </a:rPr>
              <a:t>Cooperação</a:t>
            </a:r>
            <a:r>
              <a:rPr lang="pt-BR" b="1" dirty="0">
                <a:solidFill>
                  <a:schemeClr val="tx2"/>
                </a:solidFill>
              </a:rPr>
              <a:t>, </a:t>
            </a:r>
            <a:r>
              <a:rPr lang="pt-BR" b="1" dirty="0" smtClean="0">
                <a:solidFill>
                  <a:schemeClr val="tx2"/>
                </a:solidFill>
              </a:rPr>
              <a:t>Motivação</a:t>
            </a:r>
            <a:r>
              <a:rPr lang="pt-BR" b="1" dirty="0">
                <a:solidFill>
                  <a:schemeClr val="tx2"/>
                </a:solidFill>
              </a:rPr>
              <a:t>, Igualdade e </a:t>
            </a:r>
            <a:r>
              <a:rPr lang="pt-BR" b="1" dirty="0" smtClean="0">
                <a:solidFill>
                  <a:schemeClr val="tx2"/>
                </a:solidFill>
              </a:rPr>
              <a:t>Diferença </a:t>
            </a:r>
            <a:r>
              <a:rPr lang="pt-BR" b="1" dirty="0">
                <a:solidFill>
                  <a:schemeClr val="tx2"/>
                </a:solidFill>
              </a:rPr>
              <a:t>– </a:t>
            </a:r>
            <a:r>
              <a:rPr lang="pt-BR" b="1" dirty="0" smtClean="0">
                <a:solidFill>
                  <a:schemeClr val="tx2"/>
                </a:solidFill>
              </a:rPr>
              <a:t>Respeito </a:t>
            </a:r>
            <a:r>
              <a:rPr lang="pt-BR" b="1" dirty="0">
                <a:solidFill>
                  <a:schemeClr val="tx2"/>
                </a:solidFill>
              </a:rPr>
              <a:t>às diferenças, justiça, </a:t>
            </a:r>
            <a:r>
              <a:rPr lang="pt-BR" b="1" dirty="0" smtClean="0">
                <a:solidFill>
                  <a:schemeClr val="tx2"/>
                </a:solidFill>
              </a:rPr>
              <a:t>Verdade</a:t>
            </a:r>
            <a:r>
              <a:rPr lang="pt-BR" b="1" dirty="0">
                <a:solidFill>
                  <a:schemeClr val="tx2"/>
                </a:solidFill>
              </a:rPr>
              <a:t>, </a:t>
            </a:r>
            <a:r>
              <a:rPr lang="pt-BR" b="1" dirty="0" smtClean="0">
                <a:solidFill>
                  <a:schemeClr val="tx2"/>
                </a:solidFill>
              </a:rPr>
              <a:t>Honestidade</a:t>
            </a:r>
            <a:r>
              <a:rPr lang="pt-BR" b="1" dirty="0">
                <a:solidFill>
                  <a:schemeClr val="tx2"/>
                </a:solidFill>
              </a:rPr>
              <a:t>, </a:t>
            </a:r>
            <a:r>
              <a:rPr lang="pt-BR" b="1" dirty="0" smtClean="0">
                <a:solidFill>
                  <a:schemeClr val="tx2"/>
                </a:solidFill>
              </a:rPr>
              <a:t>Amizade</a:t>
            </a:r>
            <a:r>
              <a:rPr lang="pt-BR" b="1" dirty="0">
                <a:solidFill>
                  <a:schemeClr val="tx2"/>
                </a:solidFill>
              </a:rPr>
              <a:t>, </a:t>
            </a:r>
            <a:r>
              <a:rPr lang="pt-BR" b="1" dirty="0" smtClean="0">
                <a:solidFill>
                  <a:schemeClr val="tx2"/>
                </a:solidFill>
              </a:rPr>
              <a:t>Amor</a:t>
            </a:r>
            <a:r>
              <a:rPr lang="pt-BR" b="1" dirty="0">
                <a:solidFill>
                  <a:schemeClr val="tx2"/>
                </a:solidFill>
              </a:rPr>
              <a:t>, </a:t>
            </a:r>
            <a:r>
              <a:rPr lang="pt-BR" b="1" dirty="0" smtClean="0">
                <a:solidFill>
                  <a:schemeClr val="tx2"/>
                </a:solidFill>
              </a:rPr>
              <a:t>Afeto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Autofit/>
          </a:bodyPr>
          <a:lstStyle/>
          <a:p>
            <a:r>
              <a:rPr lang="pt-BR" sz="2400" b="1" dirty="0"/>
              <a:t>Cronograma: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>
                <a:solidFill>
                  <a:srgbClr val="FF33CC"/>
                </a:solidFill>
              </a:rPr>
              <a:t>Março: </a:t>
            </a:r>
            <a:r>
              <a:rPr lang="pt-BR" sz="2400" dirty="0"/>
              <a:t>Reunião com os alunos. Apresentação das regras da Escola.</a:t>
            </a:r>
            <a:br>
              <a:rPr lang="pt-BR" sz="2400" dirty="0"/>
            </a:br>
            <a:r>
              <a:rPr lang="pt-BR" sz="2400" dirty="0">
                <a:solidFill>
                  <a:srgbClr val="FF33CC"/>
                </a:solidFill>
              </a:rPr>
              <a:t>Abril: </a:t>
            </a:r>
            <a:r>
              <a:rPr lang="pt-BR" sz="2400" dirty="0"/>
              <a:t>Reunião com os pais e professores. Apresentação do Projeto.</a:t>
            </a:r>
            <a:br>
              <a:rPr lang="pt-BR" sz="2400" dirty="0"/>
            </a:br>
            <a:r>
              <a:rPr lang="pt-BR" sz="2400" dirty="0">
                <a:solidFill>
                  <a:srgbClr val="FF33CC"/>
                </a:solidFill>
              </a:rPr>
              <a:t>Abril: </a:t>
            </a:r>
            <a:r>
              <a:rPr lang="pt-BR" sz="2400" dirty="0"/>
              <a:t>Início do desenvolvimento do projeto em sala de aula. 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02459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5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616995"/>
          </a:xfrm>
        </p:spPr>
        <p:txBody>
          <a:bodyPr>
            <a:normAutofit fontScale="90000"/>
          </a:bodyPr>
          <a:lstStyle/>
          <a:p>
            <a:r>
              <a:rPr lang="pt-BR" sz="1400" b="1" dirty="0" smtClean="0">
                <a:solidFill>
                  <a:srgbClr val="FF33CC"/>
                </a:solidFill>
              </a:rPr>
              <a:t>Procedimentos Didáticos: </a:t>
            </a:r>
            <a:r>
              <a:rPr lang="pt-BR" sz="1400" dirty="0" smtClean="0">
                <a:solidFill>
                  <a:srgbClr val="FF33CC"/>
                </a:solidFill>
              </a:rPr>
              <a:t/>
            </a:r>
            <a:br>
              <a:rPr lang="pt-BR" sz="1400" dirty="0" smtClean="0">
                <a:solidFill>
                  <a:srgbClr val="FF33CC"/>
                </a:solidFill>
              </a:rPr>
            </a:br>
            <a:r>
              <a:rPr lang="pt-BR" sz="1400" dirty="0" smtClean="0"/>
              <a:t>- Textos literários e/ou leitura de obras que evidenciem a temática (poesias, crônicas, contos);</a:t>
            </a:r>
            <a:br>
              <a:rPr lang="pt-BR" sz="1400" dirty="0" smtClean="0"/>
            </a:br>
            <a:r>
              <a:rPr lang="pt-BR" sz="1400" dirty="0" smtClean="0"/>
              <a:t>- Textos informativos (notícias, mensagens);</a:t>
            </a:r>
            <a:br>
              <a:rPr lang="pt-BR" sz="1400" dirty="0" smtClean="0"/>
            </a:br>
            <a:r>
              <a:rPr lang="pt-BR" sz="1400" dirty="0" smtClean="0"/>
              <a:t>- Criação do Estatuto da Sala (com regras e multas);</a:t>
            </a:r>
            <a:br>
              <a:rPr lang="pt-BR" sz="1400" dirty="0" smtClean="0"/>
            </a:br>
            <a:r>
              <a:rPr lang="pt-BR" sz="1400" dirty="0" smtClean="0"/>
              <a:t>- Debate sobre as necessidades básicas do homem – comportamento, respeito e convivência; </a:t>
            </a:r>
            <a:br>
              <a:rPr lang="pt-BR" sz="1400" dirty="0" smtClean="0"/>
            </a:br>
            <a:r>
              <a:rPr lang="pt-BR" sz="1400" dirty="0" smtClean="0"/>
              <a:t>- Palestra com profissional capacitado;</a:t>
            </a:r>
            <a:br>
              <a:rPr lang="pt-BR" sz="1400" dirty="0" smtClean="0"/>
            </a:br>
            <a:r>
              <a:rPr lang="pt-BR" sz="1400" dirty="0" smtClean="0"/>
              <a:t>- Produção de textos;</a:t>
            </a:r>
            <a:br>
              <a:rPr lang="pt-BR" sz="1400" dirty="0" smtClean="0"/>
            </a:br>
            <a:r>
              <a:rPr lang="pt-BR" sz="1400" dirty="0" smtClean="0"/>
              <a:t>- Relatório, ilustração;</a:t>
            </a:r>
            <a:br>
              <a:rPr lang="pt-BR" sz="1400" dirty="0" smtClean="0"/>
            </a:br>
            <a:r>
              <a:rPr lang="pt-BR" sz="1400" dirty="0" smtClean="0"/>
              <a:t>- Dramatização;</a:t>
            </a:r>
            <a:br>
              <a:rPr lang="pt-BR" sz="1400" dirty="0" smtClean="0"/>
            </a:br>
            <a:r>
              <a:rPr lang="pt-BR" sz="1400" dirty="0" smtClean="0"/>
              <a:t>- Confecção de folder sobre o assunto;</a:t>
            </a:r>
            <a:br>
              <a:rPr lang="pt-BR" sz="1400" dirty="0" smtClean="0"/>
            </a:br>
            <a:r>
              <a:rPr lang="pt-BR" sz="1400" dirty="0" smtClean="0"/>
              <a:t>- Criação de um blog; </a:t>
            </a:r>
            <a:br>
              <a:rPr lang="pt-BR" sz="1400" dirty="0" smtClean="0"/>
            </a:br>
            <a:r>
              <a:rPr lang="pt-BR" sz="1400" dirty="0" smtClean="0"/>
              <a:t>- Entrevista com posterior produção de textos;</a:t>
            </a:r>
            <a:br>
              <a:rPr lang="pt-BR" sz="1400" dirty="0" smtClean="0"/>
            </a:br>
            <a:r>
              <a:rPr lang="pt-BR" sz="1400" dirty="0" smtClean="0"/>
              <a:t>- Fotografias;</a:t>
            </a:r>
            <a:br>
              <a:rPr lang="pt-BR" sz="1400" dirty="0" smtClean="0"/>
            </a:br>
            <a:r>
              <a:rPr lang="pt-BR" sz="1400" dirty="0" smtClean="0"/>
              <a:t>- Filme: Mãos talentosas;</a:t>
            </a:r>
            <a:br>
              <a:rPr lang="pt-BR" sz="1400" dirty="0" smtClean="0"/>
            </a:br>
            <a:r>
              <a:rPr lang="pt-BR" sz="1400" dirty="0" smtClean="0"/>
              <a:t>- Música;</a:t>
            </a:r>
            <a:br>
              <a:rPr lang="pt-BR" sz="1400" dirty="0" smtClean="0"/>
            </a:br>
            <a:r>
              <a:rPr lang="pt-BR" sz="1400" dirty="0" smtClean="0"/>
              <a:t>- Manual (panfletos);</a:t>
            </a:r>
            <a:br>
              <a:rPr lang="pt-BR" sz="1400" dirty="0" smtClean="0"/>
            </a:br>
            <a:r>
              <a:rPr lang="pt-BR" sz="1400" dirty="0" smtClean="0"/>
              <a:t>- Exploração de Cartazes, figuras e mensagens;</a:t>
            </a:r>
            <a:br>
              <a:rPr lang="pt-BR" sz="1400" dirty="0" smtClean="0"/>
            </a:br>
            <a:r>
              <a:rPr lang="pt-BR" sz="1400" dirty="0" smtClean="0"/>
              <a:t>- Painel</a:t>
            </a:r>
            <a:br>
              <a:rPr lang="pt-BR" sz="1400" dirty="0" smtClean="0"/>
            </a:br>
            <a:r>
              <a:rPr lang="pt-BR" sz="1400" dirty="0" smtClean="0"/>
              <a:t>- Vídeos;</a:t>
            </a:r>
            <a:br>
              <a:rPr lang="pt-BR" sz="1400" dirty="0" smtClean="0"/>
            </a:br>
            <a:r>
              <a:rPr lang="pt-BR" sz="1400" dirty="0" smtClean="0"/>
              <a:t>- Reportagens.</a:t>
            </a:r>
            <a:br>
              <a:rPr lang="pt-BR" sz="1400" dirty="0" smtClean="0"/>
            </a:br>
            <a:r>
              <a:rPr lang="pt-BR" sz="1400" b="1" u="sng" dirty="0" smtClean="0">
                <a:solidFill>
                  <a:srgbClr val="FF33CC"/>
                </a:solidFill>
              </a:rPr>
              <a:t>Culminância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A ser definida. Exposição dos trabalhos realizados e confeccionados durante o projeto na escola.</a:t>
            </a:r>
            <a:br>
              <a:rPr lang="pt-BR" sz="1400" dirty="0" smtClean="0"/>
            </a:br>
            <a:r>
              <a:rPr lang="pt-BR" sz="1400" dirty="0" smtClean="0"/>
              <a:t>• Documentação e acompanhamento ao longo do projeto, através dos registros dos relatos de alunos, pais, funcionários e professores e de atividades significativas. Exposição de fotografias do projeto, material escrito, dramatização, etc.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br>
              <a:rPr lang="pt-BR" sz="1400" dirty="0" smtClean="0"/>
            </a:br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2032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445224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CIPAVE</a:t>
            </a: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Comissão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interna de Preven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ç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ão de Acidentes e Violência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Escolar</a:t>
            </a:r>
          </a:p>
          <a:p>
            <a:r>
              <a:rPr lang="pt-BR" sz="2000" b="1" i="1" dirty="0">
                <a:solidFill>
                  <a:schemeClr val="tx1"/>
                </a:solidFill>
              </a:rPr>
              <a:t>Escola Estadual de Educação Profissional Dr. </a:t>
            </a:r>
            <a:r>
              <a:rPr lang="pt-BR" sz="2000" b="1" i="1" dirty="0" err="1">
                <a:solidFill>
                  <a:schemeClr val="tx1"/>
                </a:solidFill>
              </a:rPr>
              <a:t>Solon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smtClean="0">
                <a:solidFill>
                  <a:schemeClr val="tx1"/>
                </a:solidFill>
              </a:rPr>
              <a:t>Tavares</a:t>
            </a:r>
          </a:p>
          <a:p>
            <a:endParaRPr lang="pt-BR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1025" name="Imagem 1" descr="Descrição: C:\Users\Alunos\Pictures\logo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08" y="1326366"/>
            <a:ext cx="4635556" cy="27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343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9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661248"/>
            <a:ext cx="102459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6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96855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t-BR" dirty="0"/>
              <a:t> </a:t>
            </a:r>
            <a:r>
              <a:rPr lang="pt-BR" sz="3800" dirty="0">
                <a:solidFill>
                  <a:schemeClr val="tx1"/>
                </a:solidFill>
              </a:rPr>
              <a:t>A violência escolar cresce assustadoramente. Atualmente a violência é um problema social que está presente no dia a dia das escolas. Nesse sentido, a ampliação e a qualificação das políticas públicas de prevenção e combate a todas as formas de violência nas escolas é responsabilidade comum de todas as esferas de governo. Pensando neste contexto foi desenvolvido o programada do CIPAVE (comissão interna de prevenção de acidentes e violência escolar) que busca envolver as comunidades para auxiliar a escola diante da realidade preocupante do momento da situação que ameaçam a integridade dos alunos, professores e muitas vezes do patrimônio público. É uma alternativa que busca solução pedagógica para o conflito, no caminho de prevenção de situações de violência, fortalecendo ás relações entre a escola e a </a:t>
            </a:r>
            <a:r>
              <a:rPr lang="pt-BR" sz="3800" dirty="0" smtClean="0">
                <a:solidFill>
                  <a:schemeClr val="tx1"/>
                </a:solidFill>
              </a:rPr>
              <a:t>comunidade.</a:t>
            </a:r>
          </a:p>
          <a:p>
            <a:endParaRPr lang="pt-BR" sz="1800" b="1" dirty="0" smtClean="0"/>
          </a:p>
          <a:p>
            <a:endParaRPr lang="pt-BR" sz="1800" b="1" dirty="0"/>
          </a:p>
          <a:p>
            <a:endParaRPr lang="pt-BR" sz="1800" b="1" dirty="0" smtClean="0"/>
          </a:p>
          <a:p>
            <a:r>
              <a:rPr lang="pt-BR" sz="4000" b="1" dirty="0" smtClean="0">
                <a:solidFill>
                  <a:srgbClr val="FF33CC"/>
                </a:solidFill>
              </a:rPr>
              <a:t>Objetivo Geral</a:t>
            </a:r>
            <a:endParaRPr lang="pt-BR" sz="4000" b="1" dirty="0">
              <a:solidFill>
                <a:srgbClr val="FF33CC"/>
              </a:solidFill>
            </a:endParaRPr>
          </a:p>
          <a:p>
            <a:r>
              <a:rPr lang="pt-BR" sz="3000" dirty="0">
                <a:solidFill>
                  <a:schemeClr val="tx1"/>
                </a:solidFill>
              </a:rPr>
              <a:t> </a:t>
            </a:r>
          </a:p>
          <a:p>
            <a:r>
              <a:rPr lang="pt-BR" sz="30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pt-BR" sz="3000" dirty="0">
                <a:solidFill>
                  <a:schemeClr val="tx1"/>
                </a:solidFill>
              </a:rPr>
              <a:t>  Este projeto tem como objetivo identificar os locais de violência ocorrida no âmbito escolar e arredor fazendo um mapeamento da mesma e também identificar a frequência e a gravidade de incidentes e violência ocorridos na comunidade escolar. Averiguar circunstâncias e causa destes incidentes e violência escolar contra os alunos e professores. Planejar e coordenar medidas de prevenção dos acidentes e violência acompanhando a sua execução, estimulando o interesse em segurança na comunidade escolar.</a:t>
            </a:r>
          </a:p>
          <a:p>
            <a:pPr algn="just"/>
            <a:r>
              <a:rPr lang="pt-BR" sz="3000" dirty="0">
                <a:solidFill>
                  <a:schemeClr val="tx1"/>
                </a:solidFill>
              </a:rPr>
              <a:t>  Observar com a fiscalização e a observância do regulamento e instruções relativas a limpeza e a conservação do prédio, das instalações e dos equipamentos. Realizar semestralmente estudos estatísticos dos incidentes e violência ocorridos no ambiente escolar divulgando-o na comunidade escolar e as autoridades competentes.</a:t>
            </a:r>
          </a:p>
          <a:p>
            <a:endParaRPr lang="pt-BR" sz="30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445224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1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4968552"/>
          </a:xfrm>
        </p:spPr>
        <p:txBody>
          <a:bodyPr>
            <a:normAutofit fontScale="25000" lnSpcReduction="20000"/>
          </a:bodyPr>
          <a:lstStyle/>
          <a:p>
            <a:r>
              <a:rPr lang="pt-BR" sz="8000" b="1" dirty="0">
                <a:solidFill>
                  <a:srgbClr val="FF33CC"/>
                </a:solidFill>
              </a:rPr>
              <a:t>Metodologia</a:t>
            </a:r>
          </a:p>
          <a:p>
            <a:r>
              <a:rPr lang="pt-BR" sz="8000" b="1" dirty="0">
                <a:solidFill>
                  <a:srgbClr val="FF33CC"/>
                </a:solidFill>
              </a:rPr>
              <a:t> </a:t>
            </a:r>
          </a:p>
          <a:p>
            <a:pPr algn="just"/>
            <a:r>
              <a:rPr lang="pt-BR" b="1" dirty="0"/>
              <a:t> </a:t>
            </a:r>
            <a:endParaRPr lang="pt-BR" sz="4900" dirty="0"/>
          </a:p>
          <a:p>
            <a:pPr algn="just"/>
            <a:r>
              <a:rPr lang="pt-BR" sz="4900" dirty="0"/>
              <a:t> </a:t>
            </a:r>
            <a:r>
              <a:rPr lang="pt-BR" sz="4900" dirty="0" smtClean="0"/>
              <a:t>	</a:t>
            </a:r>
            <a:r>
              <a:rPr lang="pt-BR" sz="5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 projeto será desenvolvido através de leituras de textos, entrevista quantitativa com alunos e professores da Instituição que já sofreram algum tipo de violência na escola ou arredores, reportagens em jornais e revistas, revisão bibliográfica, proporcionando uma reflexividade sobre as causas e consequência da violência </a:t>
            </a:r>
            <a:r>
              <a:rPr lang="pt-BR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escolar.</a:t>
            </a:r>
          </a:p>
          <a:p>
            <a:pPr algn="just"/>
            <a:r>
              <a:rPr lang="pt-BR" sz="5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pt-BR" sz="8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Conclusão</a:t>
            </a:r>
            <a:endParaRPr lang="pt-BR" sz="8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56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560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5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 da violência pode causar vários problemas interferindo negativamente na vida do ser humano, a comunidade escolar deve ser conscientizada trabalhando coletivamente para que haja a redução dos problemas causados pela violência no ambiente escolar. Durante a execução do projeto na escola percebemos que os objetivos propostos sobre a temática abordada foram alcançados, adotando posturas diferenciadas no momento de se relacionar com o outro. Além disso, podemos perceber também a efetiva participação e colaboração do corpo docente da escola para realização de trabalhos pedagógicos que relacionados a temática abordada pelo projeto. Diante dos resultados alcançados podemos concluir que contribuímos para a conscientização dos discentes desta instituição em relação aos problemas acarretados pela violência e com isso os mesmos passaram a ter uma posição diferenciada diante dos problemas enfrentados pela sociedade contemporânea.</a:t>
            </a:r>
          </a:p>
          <a:p>
            <a:endParaRPr lang="pt-BR" sz="5600" dirty="0">
              <a:solidFill>
                <a:schemeClr val="tx1"/>
              </a:solidFill>
            </a:endParaRPr>
          </a:p>
          <a:p>
            <a:r>
              <a:rPr lang="pt-BR" sz="4900" dirty="0">
                <a:solidFill>
                  <a:schemeClr val="tx1"/>
                </a:solidFill>
              </a:rPr>
              <a:t> 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0245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4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805263"/>
          </a:xfrm>
        </p:spPr>
        <p:txBody>
          <a:bodyPr>
            <a:normAutofit/>
          </a:bodyPr>
          <a:lstStyle/>
          <a:p>
            <a:r>
              <a:rPr lang="pt-BR" sz="1400" dirty="0"/>
              <a:t/>
            </a:r>
            <a:br>
              <a:rPr lang="pt-BR" sz="1400" dirty="0"/>
            </a:br>
            <a:r>
              <a:rPr lang="pt-BR" sz="1600" dirty="0" smtClean="0">
                <a:solidFill>
                  <a:srgbClr val="FF33CC"/>
                </a:solidFill>
              </a:rPr>
              <a:t>Exemplo de uma entrevista realizada:</a:t>
            </a:r>
            <a:br>
              <a:rPr lang="pt-BR" sz="1600" dirty="0" smtClean="0">
                <a:solidFill>
                  <a:srgbClr val="FF33CC"/>
                </a:solidFill>
              </a:rPr>
            </a:br>
            <a:r>
              <a:rPr lang="pt-BR" sz="1400" dirty="0">
                <a:solidFill>
                  <a:srgbClr val="FF33CC"/>
                </a:solidFill>
              </a:rPr>
              <a:t/>
            </a:r>
            <a:br>
              <a:rPr lang="pt-BR" sz="1400" dirty="0">
                <a:solidFill>
                  <a:srgbClr val="FF33CC"/>
                </a:solidFill>
              </a:rPr>
            </a:br>
            <a:r>
              <a:rPr lang="pt-BR" sz="1400" dirty="0" smtClean="0">
                <a:solidFill>
                  <a:srgbClr val="FF33CC"/>
                </a:solidFill>
              </a:rPr>
              <a:t/>
            </a:r>
            <a:br>
              <a:rPr lang="pt-BR" sz="1400" dirty="0" smtClean="0">
                <a:solidFill>
                  <a:srgbClr val="FF33CC"/>
                </a:solidFill>
              </a:rPr>
            </a:br>
            <a:r>
              <a:rPr lang="pt-BR" sz="1400" b="1" dirty="0"/>
              <a:t>Entrevista Realizada com alunos</a:t>
            </a:r>
            <a:br>
              <a:rPr lang="pt-BR" sz="1400" b="1" dirty="0"/>
            </a:br>
            <a:r>
              <a:rPr lang="pt-BR" sz="1400" b="1" dirty="0" smtClean="0"/>
              <a:t>1.</a:t>
            </a:r>
            <a:r>
              <a:rPr lang="pt-BR" sz="1400" dirty="0" smtClean="0"/>
              <a:t>Já </a:t>
            </a:r>
            <a:r>
              <a:rPr lang="pt-BR" sz="1400" dirty="0"/>
              <a:t>sofreram algum tipo de violência na escola?</a:t>
            </a:r>
            <a:br>
              <a:rPr lang="pt-BR" sz="1400" dirty="0"/>
            </a:br>
            <a:r>
              <a:rPr lang="pt-BR" sz="1400" dirty="0"/>
              <a:t>Sim</a:t>
            </a:r>
            <a:br>
              <a:rPr lang="pt-BR" sz="1400" dirty="0"/>
            </a:br>
            <a:r>
              <a:rPr lang="pt-BR" sz="1400" dirty="0"/>
              <a:t>Que tipo de violência?</a:t>
            </a:r>
            <a:br>
              <a:rPr lang="pt-BR" sz="1400" dirty="0"/>
            </a:br>
            <a:r>
              <a:rPr lang="pt-BR" sz="1400" dirty="0" smtClean="0"/>
              <a:t>2.Assalto </a:t>
            </a:r>
            <a:r>
              <a:rPr lang="pt-BR" sz="1400" dirty="0"/>
              <a:t>na parada do ônibus, pós-término das aulas 12h00minh.</a:t>
            </a:r>
            <a:br>
              <a:rPr lang="pt-BR" sz="1400" dirty="0"/>
            </a:br>
            <a:r>
              <a:rPr lang="pt-BR" sz="1400" dirty="0" smtClean="0"/>
              <a:t>3.Algum </a:t>
            </a:r>
            <a:r>
              <a:rPr lang="pt-BR" sz="1400" dirty="0"/>
              <a:t>aluno ficou machucado?</a:t>
            </a:r>
            <a:br>
              <a:rPr lang="pt-BR" sz="1400" dirty="0"/>
            </a:br>
            <a:r>
              <a:rPr lang="pt-BR" sz="1400" dirty="0"/>
              <a:t>Não</a:t>
            </a:r>
            <a:br>
              <a:rPr lang="pt-BR" sz="1400" dirty="0"/>
            </a:br>
            <a:r>
              <a:rPr lang="pt-BR" sz="1400" dirty="0" smtClean="0"/>
              <a:t>4.Levaram </a:t>
            </a:r>
            <a:r>
              <a:rPr lang="pt-BR" sz="1400" dirty="0"/>
              <a:t>algum pertence?</a:t>
            </a:r>
            <a:br>
              <a:rPr lang="pt-BR" sz="1400" dirty="0"/>
            </a:br>
            <a:r>
              <a:rPr lang="pt-BR" sz="1400" dirty="0"/>
              <a:t>Sim, celular, carteira e pasta com o material do curso.</a:t>
            </a:r>
            <a:br>
              <a:rPr lang="pt-BR" sz="1400" dirty="0"/>
            </a:br>
            <a:r>
              <a:rPr lang="pt-BR" sz="1400" dirty="0" smtClean="0"/>
              <a:t>5.Fizeram </a:t>
            </a:r>
            <a:r>
              <a:rPr lang="pt-BR" sz="1400" dirty="0"/>
              <a:t>ocorrência policial?</a:t>
            </a:r>
            <a:br>
              <a:rPr lang="pt-BR" sz="1400" dirty="0"/>
            </a:br>
            <a:r>
              <a:rPr lang="pt-BR" sz="1400" dirty="0"/>
              <a:t>Não</a:t>
            </a:r>
            <a:br>
              <a:rPr lang="pt-BR" sz="1400" dirty="0"/>
            </a:br>
            <a:r>
              <a:rPr lang="pt-BR" sz="1400" dirty="0" smtClean="0"/>
              <a:t>6.Já </a:t>
            </a:r>
            <a:r>
              <a:rPr lang="pt-BR" sz="1400" dirty="0"/>
              <a:t>havia acontecido antes?</a:t>
            </a:r>
            <a:br>
              <a:rPr lang="pt-BR" sz="1400" dirty="0"/>
            </a:br>
            <a:r>
              <a:rPr lang="pt-BR" sz="1400" dirty="0"/>
              <a:t>Com esta turma não, mas houve relato de turmas anteriores que sim e em outros turnos também.</a:t>
            </a:r>
            <a:br>
              <a:rPr lang="pt-BR" sz="1400" dirty="0"/>
            </a:br>
            <a:r>
              <a:rPr lang="pt-BR" sz="1400" dirty="0" smtClean="0"/>
              <a:t>7.Vocês </a:t>
            </a:r>
            <a:r>
              <a:rPr lang="pt-BR" sz="1400" dirty="0"/>
              <a:t>relataram a direção o fato ocorrido?</a:t>
            </a:r>
            <a:br>
              <a:rPr lang="pt-BR" sz="1400" dirty="0"/>
            </a:br>
            <a:r>
              <a:rPr lang="pt-BR" sz="1400" dirty="0"/>
              <a:t>Sim, no dia seguinte ao assalto.</a:t>
            </a:r>
            <a:br>
              <a:rPr lang="pt-BR" sz="1400" dirty="0"/>
            </a:br>
            <a:r>
              <a:rPr lang="pt-BR" sz="1400" dirty="0"/>
              <a:t> </a:t>
            </a:r>
            <a:br>
              <a:rPr lang="pt-BR" sz="1400" dirty="0"/>
            </a:br>
            <a:r>
              <a:rPr lang="pt-BR" sz="1400" dirty="0" smtClean="0"/>
              <a:t>8.Qual </a:t>
            </a:r>
            <a:r>
              <a:rPr lang="pt-BR" sz="1400" dirty="0"/>
              <a:t>as providencia que a escola tomou?</a:t>
            </a:r>
            <a:br>
              <a:rPr lang="pt-BR" sz="1400" dirty="0"/>
            </a:br>
            <a:r>
              <a:rPr lang="pt-BR" sz="1400" dirty="0"/>
              <a:t>Pediu para uma viatura passar nos finais de turno na escola</a:t>
            </a:r>
            <a:br>
              <a:rPr lang="pt-BR" sz="1400" dirty="0"/>
            </a:br>
            <a:r>
              <a:rPr lang="pt-BR" sz="1400" dirty="0" smtClean="0"/>
              <a:t>9.E </a:t>
            </a:r>
            <a:r>
              <a:rPr lang="pt-BR" sz="1400" dirty="0"/>
              <a:t>foi feito?</a:t>
            </a:r>
            <a:br>
              <a:rPr lang="pt-BR" sz="1400" dirty="0"/>
            </a:br>
            <a:r>
              <a:rPr lang="pt-BR" sz="1400" b="1" dirty="0"/>
              <a:t>Sim, mas só naquela semana, depois não vimos mais.</a:t>
            </a:r>
            <a:br>
              <a:rPr lang="pt-BR" sz="1400" b="1" dirty="0"/>
            </a:br>
            <a:endParaRPr lang="pt-BR" sz="1400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661248"/>
            <a:ext cx="102459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9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Autofit/>
          </a:bodyPr>
          <a:lstStyle/>
          <a:p>
            <a:r>
              <a:rPr lang="pt-BR" sz="2400" b="1" dirty="0"/>
              <a:t>Entrevista Realizada com professor</a:t>
            </a:r>
            <a:br>
              <a:rPr lang="pt-BR" sz="2400" b="1" dirty="0"/>
            </a:br>
            <a:r>
              <a:rPr lang="pt-BR" sz="2400" dirty="0"/>
              <a:t>1.O Senhor já sofreu algum tipo de violência na escola</a:t>
            </a:r>
            <a:r>
              <a:rPr lang="pt-BR" sz="2400" dirty="0" smtClean="0"/>
              <a:t>?</a:t>
            </a:r>
            <a:br>
              <a:rPr lang="pt-BR" sz="2400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>2. Que tipo de violência sofreu</a:t>
            </a:r>
            <a:r>
              <a:rPr lang="pt-BR" sz="2400" dirty="0" smtClean="0"/>
              <a:t>?</a:t>
            </a:r>
            <a:br>
              <a:rPr lang="pt-BR" sz="2400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>3. Que providencias foram tomadas mediante o fato ocorrido</a:t>
            </a:r>
            <a:r>
              <a:rPr lang="pt-BR" sz="2400" dirty="0" smtClean="0"/>
              <a:t>?</a:t>
            </a:r>
            <a:br>
              <a:rPr lang="pt-BR" sz="2400" dirty="0" smtClean="0"/>
            </a:br>
            <a:r>
              <a:rPr lang="pt-BR" sz="2400" dirty="0" smtClean="0"/>
              <a:t>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>4. Aluno pagou o estrago do veículo</a:t>
            </a:r>
            <a:r>
              <a:rPr lang="pt-BR" sz="2400" dirty="0" smtClean="0"/>
              <a:t>?</a:t>
            </a:r>
            <a:br>
              <a:rPr lang="pt-BR" sz="2400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>5. Aluno estuda ainda na escola</a:t>
            </a:r>
            <a:r>
              <a:rPr lang="pt-BR" sz="2400" dirty="0" smtClean="0"/>
              <a:t>?</a:t>
            </a:r>
            <a:br>
              <a:rPr lang="pt-BR" sz="2400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/>
              <a:t> </a:t>
            </a:r>
            <a:r>
              <a:rPr lang="pt-BR" sz="2400" dirty="0"/>
              <a:t>6. Que medidas utilizam para monitorar estes </a:t>
            </a:r>
            <a:r>
              <a:rPr lang="pt-BR" sz="2400" dirty="0" smtClean="0"/>
              <a:t>alunos?</a:t>
            </a:r>
            <a:br>
              <a:rPr lang="pt-BR" sz="2400" dirty="0" smtClean="0"/>
            </a:br>
            <a:r>
              <a:rPr lang="pt-BR" sz="2400" dirty="0" smtClean="0">
                <a:solidFill>
                  <a:srgbClr val="FF33CC"/>
                </a:solidFill>
              </a:rPr>
              <a:t>( No caso o carro do professor foi danificado por aluno)</a:t>
            </a:r>
            <a:r>
              <a:rPr lang="pt-BR" sz="2400" dirty="0">
                <a:solidFill>
                  <a:srgbClr val="FF33CC"/>
                </a:solidFill>
              </a:rPr>
              <a:t/>
            </a:r>
            <a:br>
              <a:rPr lang="pt-BR" sz="2400" dirty="0">
                <a:solidFill>
                  <a:srgbClr val="FF33CC"/>
                </a:solidFill>
              </a:rPr>
            </a:br>
            <a:endParaRPr lang="pt-BR" sz="2400" dirty="0">
              <a:solidFill>
                <a:srgbClr val="FF33CC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024592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9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184575"/>
          </a:xfrm>
        </p:spPr>
        <p:txBody>
          <a:bodyPr>
            <a:noAutofit/>
          </a:bodyPr>
          <a:lstStyle/>
          <a:p>
            <a:r>
              <a:rPr lang="pt-BR" sz="1800" b="1" dirty="0">
                <a:solidFill>
                  <a:srgbClr val="FF33CC"/>
                </a:solidFill>
              </a:rPr>
              <a:t>Reportagens </a:t>
            </a:r>
            <a:r>
              <a:rPr lang="pt-BR" sz="1800" b="1" dirty="0" smtClean="0">
                <a:solidFill>
                  <a:srgbClr val="FF33CC"/>
                </a:solidFill>
              </a:rPr>
              <a:t>trabalhadas:</a:t>
            </a:r>
            <a:r>
              <a:rPr lang="pt-BR" sz="1800" dirty="0">
                <a:solidFill>
                  <a:srgbClr val="FF33CC"/>
                </a:solidFill>
              </a:rPr>
              <a:t/>
            </a:r>
            <a:br>
              <a:rPr lang="pt-BR" sz="1800" dirty="0">
                <a:solidFill>
                  <a:srgbClr val="FF33CC"/>
                </a:solidFill>
              </a:rPr>
            </a:br>
            <a:r>
              <a:rPr lang="pt-BR" sz="1800" dirty="0"/>
              <a:t> </a:t>
            </a:r>
            <a:br>
              <a:rPr lang="pt-BR" sz="1800" dirty="0"/>
            </a:br>
            <a:r>
              <a:rPr lang="pt-BR" sz="1800" dirty="0"/>
              <a:t>  Vítimas falam sobre traumas e agressões sofridas nas escolas. Professor espancado dentro do colégio, aluno esfaqueado na saída da aula, crianças que estudam com criminosos: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ZH </a:t>
            </a:r>
            <a:r>
              <a:rPr lang="pt-BR" sz="1800" dirty="0"/>
              <a:t>mostra como a insegurança ronda alunos e </a:t>
            </a:r>
            <a:r>
              <a:rPr lang="pt-BR" sz="1800" dirty="0" smtClean="0"/>
              <a:t>professores,  </a:t>
            </a:r>
            <a:r>
              <a:rPr lang="pt-BR" sz="1800" dirty="0"/>
              <a:t>o programa Gaúcha Atualidade, da Rádio Gaúcha, provocou os ouvintes a enviar por </a:t>
            </a:r>
            <a:r>
              <a:rPr lang="pt-BR" sz="1800" dirty="0" err="1"/>
              <a:t>WhatsApp</a:t>
            </a:r>
            <a:r>
              <a:rPr lang="pt-BR" sz="1800" dirty="0"/>
              <a:t> histórias sobre um tema que os apresentadores tratariam. </a:t>
            </a:r>
            <a:r>
              <a:rPr lang="pt-BR" sz="1800" dirty="0" smtClean="0"/>
              <a:t>A pauta </a:t>
            </a:r>
            <a:r>
              <a:rPr lang="pt-BR" sz="1800" dirty="0"/>
              <a:t>era o mau desempenho das escolas gaúchas no Exame Nacional do Ensino Médio (Enem). Entre as centenas de mensagens, </a:t>
            </a:r>
            <a:r>
              <a:rPr lang="pt-BR" sz="1800" u="sng" dirty="0">
                <a:hlinkClick r:id="rId2"/>
              </a:rPr>
              <a:t>um assunto se sobressaiu: a violência</a:t>
            </a:r>
            <a:r>
              <a:rPr lang="pt-BR" sz="1800" dirty="0"/>
              <a:t>.</a:t>
            </a:r>
            <a:br>
              <a:rPr lang="pt-BR" sz="1800" dirty="0"/>
            </a:br>
            <a:r>
              <a:rPr lang="pt-BR" sz="1800" dirty="0"/>
              <a:t>ZH conferiu esse acervo de relatos e conta em detalhes dois deles. Com outras duas histórias — o jovem esfaqueado ao sair da escola e o professor agredido por familiares de um aluno </a:t>
            </a:r>
            <a:r>
              <a:rPr lang="pt-BR" sz="1800" dirty="0" smtClean="0"/>
              <a:t>—</a:t>
            </a:r>
            <a:r>
              <a:rPr lang="pt-BR" sz="1800" dirty="0"/>
              <a:t> formam um mosaico da insegurança que ronda as instituições de ensino.</a:t>
            </a:r>
            <a:br>
              <a:rPr lang="pt-BR" sz="1800" dirty="0"/>
            </a:br>
            <a:r>
              <a:rPr lang="pt-BR" sz="1800" dirty="0" smtClean="0"/>
              <a:t>Em  </a:t>
            </a:r>
            <a:r>
              <a:rPr lang="pt-BR" sz="1800" dirty="0"/>
              <a:t>ZH: educadores apontam saídas para violência escolar no Estado</a:t>
            </a:r>
            <a:br>
              <a:rPr lang="pt-BR" sz="1800" dirty="0"/>
            </a:br>
            <a:r>
              <a:rPr lang="pt-BR" sz="1800" u="sng" dirty="0"/>
              <a:t>Última reportagem da série Escolas Conflagradas aborda possíveis soluções para a indisciplina...Seminário discute violência escolar e o fenômeno do </a:t>
            </a:r>
            <a:r>
              <a:rPr lang="pt-BR" sz="1800" u="sng" dirty="0" err="1"/>
              <a:t>bullying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800" u="sng" dirty="0"/>
              <a:t>.</a:t>
            </a:r>
            <a:r>
              <a:rPr lang="pt-BR" sz="800" dirty="0"/>
              <a:t/>
            </a:r>
            <a:br>
              <a:rPr lang="pt-BR" sz="800" dirty="0"/>
            </a:br>
            <a:endParaRPr lang="pt-BR" sz="800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661248"/>
            <a:ext cx="1024592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4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9500">
              <a:srgbClr val="DAE3F3"/>
            </a:gs>
            <a:gs pos="79000">
              <a:srgbClr val="D2DDF1"/>
            </a:gs>
            <a:gs pos="2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28799"/>
            <a:ext cx="7772400" cy="1971651"/>
          </a:xfrm>
        </p:spPr>
        <p:txBody>
          <a:bodyPr>
            <a:normAutofit fontScale="90000"/>
          </a:bodyPr>
          <a:lstStyle/>
          <a:p>
            <a:r>
              <a:rPr lang="pt-BR" sz="3100" b="1" baseline="-25000" dirty="0">
                <a:solidFill>
                  <a:srgbClr val="FF33CC"/>
                </a:solidFill>
              </a:rPr>
              <a:t>Membros da Comissão do CIPAVE da Escola E. E .Ed. Prof. </a:t>
            </a:r>
            <a:r>
              <a:rPr lang="pt-BR" sz="3100" b="1" baseline="-25000" dirty="0" err="1">
                <a:solidFill>
                  <a:srgbClr val="FF33CC"/>
                </a:solidFill>
              </a:rPr>
              <a:t>Dr</a:t>
            </a:r>
            <a:r>
              <a:rPr lang="pt-BR" sz="3100" b="1" baseline="-25000" dirty="0">
                <a:solidFill>
                  <a:srgbClr val="FF33CC"/>
                </a:solidFill>
              </a:rPr>
              <a:t> .</a:t>
            </a:r>
            <a:r>
              <a:rPr lang="pt-BR" sz="3100" b="1" baseline="-25000" dirty="0" err="1">
                <a:solidFill>
                  <a:srgbClr val="FF33CC"/>
                </a:solidFill>
              </a:rPr>
              <a:t>Solon</a:t>
            </a:r>
            <a:r>
              <a:rPr lang="pt-BR" sz="3100" b="1" baseline="-25000" dirty="0">
                <a:solidFill>
                  <a:srgbClr val="FF33CC"/>
                </a:solidFill>
              </a:rPr>
              <a:t> Tavares</a:t>
            </a:r>
            <a:r>
              <a:rPr lang="pt-BR" sz="3100" dirty="0">
                <a:solidFill>
                  <a:srgbClr val="FF33CC"/>
                </a:solidFill>
              </a:rPr>
              <a:t/>
            </a:r>
            <a:br>
              <a:rPr lang="pt-BR" sz="3100" dirty="0">
                <a:solidFill>
                  <a:srgbClr val="FF33CC"/>
                </a:solidFill>
              </a:rPr>
            </a:br>
            <a:r>
              <a:rPr lang="pt-BR" sz="3100" dirty="0" smtClean="0">
                <a:solidFill>
                  <a:srgbClr val="FF33CC"/>
                </a:solidFill>
              </a:rPr>
              <a:t/>
            </a:r>
            <a:br>
              <a:rPr lang="pt-BR" sz="3100" dirty="0" smtClean="0">
                <a:solidFill>
                  <a:srgbClr val="FF33CC"/>
                </a:solidFill>
              </a:rPr>
            </a:br>
            <a:r>
              <a:rPr lang="pt-BR" sz="3100" dirty="0">
                <a:solidFill>
                  <a:srgbClr val="FF33CC"/>
                </a:solidFill>
              </a:rPr>
              <a:t/>
            </a:r>
            <a:br>
              <a:rPr lang="pt-BR" sz="3100" dirty="0">
                <a:solidFill>
                  <a:srgbClr val="FF33CC"/>
                </a:solidFill>
              </a:rPr>
            </a:br>
            <a:r>
              <a:rPr lang="pt-BR" sz="2200" b="1" dirty="0" smtClean="0">
                <a:solidFill>
                  <a:srgbClr val="FF33CC"/>
                </a:solidFill>
              </a:rPr>
              <a:t>Seguimento Professor</a:t>
            </a:r>
            <a:r>
              <a:rPr lang="pt-BR" dirty="0">
                <a:solidFill>
                  <a:srgbClr val="FF33CC"/>
                </a:solidFill>
              </a:rPr>
              <a:t/>
            </a:r>
            <a:br>
              <a:rPr lang="pt-BR" dirty="0">
                <a:solidFill>
                  <a:srgbClr val="FF33CC"/>
                </a:solidFill>
              </a:rPr>
            </a:br>
            <a:r>
              <a:rPr lang="pt-BR" sz="2200" dirty="0"/>
              <a:t>Mário Terres = Presidente</a:t>
            </a:r>
            <a:br>
              <a:rPr lang="pt-BR" sz="2200" dirty="0"/>
            </a:br>
            <a:r>
              <a:rPr lang="pt-BR" sz="2200" dirty="0"/>
              <a:t>Márcio Viegas = Vice- Presidente,</a:t>
            </a:r>
            <a:br>
              <a:rPr lang="pt-BR" sz="2200" dirty="0"/>
            </a:br>
            <a:r>
              <a:rPr lang="pt-BR" sz="2200" dirty="0"/>
              <a:t>Francisco Henrique = Suplente</a:t>
            </a:r>
            <a:br>
              <a:rPr lang="pt-BR" sz="2200" dirty="0"/>
            </a:br>
            <a:r>
              <a:rPr lang="pt-BR" sz="2200" dirty="0"/>
              <a:t>Maristela Pires</a:t>
            </a:r>
            <a:br>
              <a:rPr lang="pt-BR" sz="2200" dirty="0"/>
            </a:br>
            <a:r>
              <a:rPr lang="pt-BR" sz="2200" dirty="0" err="1"/>
              <a:t>Candida</a:t>
            </a:r>
            <a:r>
              <a:rPr lang="pt-BR" sz="2200" dirty="0"/>
              <a:t> </a:t>
            </a:r>
            <a:r>
              <a:rPr lang="pt-BR" sz="2200" dirty="0" smtClean="0"/>
              <a:t>Souza</a:t>
            </a:r>
            <a:br>
              <a:rPr lang="pt-BR" sz="2200" dirty="0" smtClean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b="1" dirty="0">
                <a:solidFill>
                  <a:srgbClr val="FF33CC"/>
                </a:solidFill>
              </a:rPr>
              <a:t>Seguimento </a:t>
            </a:r>
            <a:r>
              <a:rPr lang="pt-BR" sz="2200" b="1" dirty="0" smtClean="0">
                <a:solidFill>
                  <a:srgbClr val="FF33CC"/>
                </a:solidFill>
              </a:rPr>
              <a:t>Funcionário</a:t>
            </a:r>
            <a:r>
              <a:rPr lang="pt-BR" sz="2200" dirty="0">
                <a:solidFill>
                  <a:srgbClr val="FF33CC"/>
                </a:solidFill>
              </a:rPr>
              <a:t/>
            </a:r>
            <a:br>
              <a:rPr lang="pt-BR" sz="2200" dirty="0">
                <a:solidFill>
                  <a:srgbClr val="FF33CC"/>
                </a:solidFill>
              </a:rPr>
            </a:br>
            <a:r>
              <a:rPr lang="pt-BR" sz="2200" dirty="0"/>
              <a:t>Kátia Pereira</a:t>
            </a:r>
            <a:br>
              <a:rPr lang="pt-BR" sz="2200" dirty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b="1" dirty="0" smtClean="0">
                <a:solidFill>
                  <a:srgbClr val="FF33CC"/>
                </a:solidFill>
              </a:rPr>
              <a:t>Seguimento </a:t>
            </a:r>
            <a:r>
              <a:rPr lang="pt-BR" sz="2200" b="1" dirty="0">
                <a:solidFill>
                  <a:srgbClr val="FF33CC"/>
                </a:solidFill>
              </a:rPr>
              <a:t>Aluno</a:t>
            </a:r>
            <a:r>
              <a:rPr lang="pt-BR" sz="2200" dirty="0">
                <a:solidFill>
                  <a:srgbClr val="FF33CC"/>
                </a:solidFill>
              </a:rPr>
              <a:t/>
            </a:r>
            <a:br>
              <a:rPr lang="pt-BR" sz="2200" dirty="0">
                <a:solidFill>
                  <a:srgbClr val="FF33CC"/>
                </a:solidFill>
              </a:rPr>
            </a:br>
            <a:r>
              <a:rPr lang="pt-BR" sz="2200" dirty="0"/>
              <a:t>Júlia Elza de Souza Rodrigues</a:t>
            </a:r>
            <a:br>
              <a:rPr lang="pt-BR" sz="2200" dirty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b="1" dirty="0" smtClean="0">
                <a:solidFill>
                  <a:srgbClr val="FF33CC"/>
                </a:solidFill>
              </a:rPr>
              <a:t>Seguimento </a:t>
            </a:r>
            <a:r>
              <a:rPr lang="pt-BR" sz="2200" b="1" dirty="0">
                <a:solidFill>
                  <a:srgbClr val="FF33CC"/>
                </a:solidFill>
              </a:rPr>
              <a:t>pais </a:t>
            </a:r>
            <a:r>
              <a:rPr lang="pt-BR" sz="2200" dirty="0">
                <a:solidFill>
                  <a:srgbClr val="FF33CC"/>
                </a:solidFill>
              </a:rPr>
              <a:t/>
            </a:r>
            <a:br>
              <a:rPr lang="pt-BR" sz="2200" dirty="0">
                <a:solidFill>
                  <a:srgbClr val="FF33CC"/>
                </a:solidFill>
              </a:rPr>
            </a:br>
            <a:r>
              <a:rPr lang="pt-BR" sz="2200" dirty="0"/>
              <a:t>Valter </a:t>
            </a:r>
            <a:r>
              <a:rPr lang="pt-BR" sz="2200" dirty="0" err="1"/>
              <a:t>Luis</a:t>
            </a:r>
            <a:r>
              <a:rPr lang="pt-BR" sz="2200" dirty="0"/>
              <a:t> Froes Brasil</a:t>
            </a:r>
            <a:br>
              <a:rPr lang="pt-BR" sz="2200" dirty="0"/>
            </a:br>
            <a:endParaRPr lang="pt-BR" sz="22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024592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6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971600" y="620688"/>
            <a:ext cx="738736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E. E. DE E. M. PROFESSOR AMÉRICO BRAGA</a:t>
            </a:r>
          </a:p>
          <a:p>
            <a:pPr algn="ctr"/>
            <a:r>
              <a:rPr lang="pt-BR" b="1" dirty="0" smtClean="0"/>
              <a:t>SEMANA CIPAVE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De 20 a 26 de junho de 2016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 Dia 22/06/16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ANOS FINAIS DO ENSINO FUNDAMENTAL</a:t>
            </a:r>
          </a:p>
          <a:p>
            <a:pPr algn="ctr"/>
            <a:r>
              <a:rPr lang="pt-BR" b="1" dirty="0" smtClean="0"/>
              <a:t>Palestra sobre: Indisciplina</a:t>
            </a:r>
          </a:p>
          <a:p>
            <a:pPr algn="ctr"/>
            <a:r>
              <a:rPr lang="pt-BR" b="1" dirty="0" smtClean="0"/>
              <a:t>      Brigada Militar – Luís Carlos </a:t>
            </a:r>
            <a:r>
              <a:rPr lang="pt-BR" b="1" dirty="0" err="1" smtClean="0"/>
              <a:t>Mucke</a:t>
            </a:r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                           </a:t>
            </a:r>
          </a:p>
          <a:p>
            <a:pPr algn="ctr"/>
            <a:r>
              <a:rPr lang="pt-BR" dirty="0"/>
              <a:t> </a:t>
            </a:r>
            <a:r>
              <a:rPr lang="pt-BR" dirty="0" smtClean="0"/>
              <a:t>                              </a:t>
            </a:r>
          </a:p>
          <a:p>
            <a:endParaRPr lang="pt-BR" dirty="0"/>
          </a:p>
          <a:p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8" name="Espaço Reservado para Conteúdo 3" descr="IMG-20160627-WA00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3470816"/>
            <a:ext cx="2736304" cy="2046416"/>
          </a:xfrm>
          <a:prstGeom prst="rect">
            <a:avLst/>
          </a:prstGeom>
        </p:spPr>
      </p:pic>
      <p:pic>
        <p:nvPicPr>
          <p:cNvPr id="9" name="Espaço Reservado para Conteúdo 3" descr="IMG-20160627-WA0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5" y="3470816"/>
            <a:ext cx="2922869" cy="2046415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733256"/>
            <a:ext cx="1024592" cy="9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1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040560"/>
          </a:xfrm>
        </p:spPr>
        <p:txBody>
          <a:bodyPr>
            <a:noAutofit/>
          </a:bodyPr>
          <a:lstStyle/>
          <a:p>
            <a:r>
              <a:rPr lang="pt-BR" sz="2400" b="1" dirty="0" err="1" smtClean="0"/>
              <a:t>E.E.E.</a:t>
            </a:r>
            <a:r>
              <a:rPr lang="pt-BR" sz="2400" b="1" dirty="0" smtClean="0"/>
              <a:t> M. Mem de Sá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SEMANA CIPAVE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400" dirty="0" smtClean="0"/>
              <a:t>Palestra </a:t>
            </a:r>
            <a:r>
              <a:rPr lang="pt-BR" sz="2400" dirty="0"/>
              <a:t>com a Diretora de trânsito Maria Aparecida Meireles, nas turmas do 1º ano séries iniciais até o 3º ano do EM, </a:t>
            </a:r>
            <a:r>
              <a:rPr lang="pt-BR" sz="2400" dirty="0" smtClean="0"/>
              <a:t>sobre: </a:t>
            </a:r>
            <a:r>
              <a:rPr lang="pt-BR" sz="2400" b="1" dirty="0" smtClean="0"/>
              <a:t>” A </a:t>
            </a:r>
            <a:r>
              <a:rPr lang="pt-BR" sz="2400" b="1" dirty="0"/>
              <a:t>importância de respeitar as regras de trânsito, uso de faixa de pedestres e cuidados.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Controle da saída dos alunos da escola com o objetivo de mostrar as questões trabalhadas anteriormente nas palestras evitando assim acidentes e eventuais brigas na saída escolar.</a:t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661248"/>
            <a:ext cx="1024592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9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5378152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I.E. Couto de Magalhães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	O CIPAVE junto com a direção , professores e Conselho Escolar e Círculo de Pais e Mestres, após análises de situações que ocorreram no ano anterior, e a preocupação com o aumento da Violência em todos os aspectos na escola e na sociedade, vimos a necessidade de desenvolver um projeto que envolve-se todas as áreas de ensino e atingi-se o nosso objetivo que são os alunos da escola e comunidade.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024592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r>
              <a:rPr lang="pt-BR" dirty="0" smtClean="0"/>
              <a:t> 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PROJETO: A VIOLÊNCIA É  UM  ASSUNTO  QUE  LHE  PREOCUPA?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TEMÁTICA: VIOLÊNCIA</a:t>
            </a:r>
          </a:p>
          <a:p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Disseminar uma cultura de paz construída por meios de estratégias como mediação,a qual tem como propósito prevenir e estimular uma convivência harmoniosa. 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024592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b="1" dirty="0" err="1" smtClean="0"/>
              <a:t>E.E.E.F.</a:t>
            </a:r>
            <a:r>
              <a:rPr lang="pt-BR" b="1" dirty="0" smtClean="0"/>
              <a:t> HENRI DUPLAN</a:t>
            </a:r>
          </a:p>
          <a:p>
            <a:pPr algn="ctr">
              <a:buNone/>
            </a:pPr>
            <a:r>
              <a:rPr lang="pt-BR" b="1" dirty="0" smtClean="0"/>
              <a:t>SEMANA CIPAVE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pPr algn="just">
              <a:buNone/>
            </a:pPr>
            <a:r>
              <a:rPr lang="pt-BR" dirty="0" smtClean="0"/>
              <a:t>		A </a:t>
            </a:r>
            <a:r>
              <a:rPr lang="pt-BR" dirty="0" err="1" smtClean="0"/>
              <a:t>E.E.E.F.</a:t>
            </a:r>
            <a:r>
              <a:rPr lang="pt-BR" dirty="0" smtClean="0"/>
              <a:t> HENRI DUPLAN vem no decorrer deste ano letivo realizando atividades, palestras e oficinas com o objetivo de diminuir a violência e a indisciplina na escola. </a:t>
            </a:r>
          </a:p>
          <a:p>
            <a:pPr algn="just">
              <a:buNone/>
            </a:pPr>
            <a:r>
              <a:rPr lang="pt-BR" dirty="0" smtClean="0"/>
              <a:t>		Para enfatizar este tema a escola promoveu durante a Semana CIPAVE palestras com o conselheiro tutelar Fernando Braga, onde o mesmo preferiu conversar somente com os alunos a respeito de tais questões, visando que os </a:t>
            </a:r>
            <a:r>
              <a:rPr lang="pt-BR" dirty="0" err="1" smtClean="0"/>
              <a:t>educandos</a:t>
            </a:r>
            <a:r>
              <a:rPr lang="pt-BR" dirty="0" smtClean="0"/>
              <a:t> se  sentiriam à vontade em discutir temas sem a intervenção de professores.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024592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35088" y="3573016"/>
            <a:ext cx="7813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	Através de atividades lúdicas oportunizar o desenvolvimento integral, enriquecendo as relações interpessoais e as habilidades de convivência em grupo. Criar situações e oportunidades de vivências  e de  experiências </a:t>
            </a:r>
            <a:endParaRPr lang="pt-BR" sz="2400" dirty="0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8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61248"/>
            <a:ext cx="1024592" cy="10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  </a:t>
            </a:r>
            <a:r>
              <a:rPr lang="pt-BR" b="1" dirty="0" err="1" smtClean="0"/>
              <a:t>E.E.E.F.</a:t>
            </a:r>
            <a:r>
              <a:rPr lang="pt-BR" b="1" dirty="0" smtClean="0"/>
              <a:t> Castro Alves</a:t>
            </a:r>
          </a:p>
          <a:p>
            <a:pPr algn="ctr">
              <a:buNone/>
            </a:pPr>
            <a:r>
              <a:rPr lang="pt-BR" b="1" dirty="0" err="1" smtClean="0"/>
              <a:t>E.E.E.F.</a:t>
            </a:r>
            <a:r>
              <a:rPr lang="pt-BR" b="1" dirty="0" smtClean="0"/>
              <a:t> Dr. José </a:t>
            </a:r>
            <a:r>
              <a:rPr lang="pt-BR" b="1" dirty="0" err="1" smtClean="0"/>
              <a:t>Athanásio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Espaço Reservado para 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713" y="404664"/>
            <a:ext cx="7932743" cy="5504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840" y="6093296"/>
            <a:ext cx="589103" cy="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764704"/>
            <a:ext cx="7186745" cy="5217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2195736" cy="692696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840" y="6093296"/>
            <a:ext cx="589103" cy="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PROJETO CIPAVE ESCOLAR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G</a:t>
            </a:r>
            <a:r>
              <a:rPr lang="pt-BR" sz="2800" cap="none" dirty="0" smtClean="0">
                <a:solidFill>
                  <a:schemeClr val="tx1"/>
                </a:solidFill>
              </a:rPr>
              <a:t>estão</a:t>
            </a:r>
            <a:r>
              <a:rPr lang="pt-BR" sz="2800" dirty="0" smtClean="0">
                <a:solidFill>
                  <a:schemeClr val="tx1"/>
                </a:solidFill>
              </a:rPr>
              <a:t> 2016/18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/>
              <a:t>E. E. E. M. Dr. Ruy Coelho Gonçalves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87824" y="51571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Guaíba, 2016</a:t>
            </a:r>
            <a:endParaRPr lang="pt-BR" sz="2800" dirty="0"/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2688"/>
            <a:ext cx="952583" cy="94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2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998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	A fim de tornar a escola mais segura, onde o ensino seja a prioridade e os sujeitos da educação (equipe diretiva, professores/as, funcionários/as, alunos/as </a:t>
            </a:r>
            <a:r>
              <a:rPr lang="pt-BR" dirty="0"/>
              <a:t>e seus </a:t>
            </a:r>
            <a:r>
              <a:rPr lang="pt-BR" dirty="0" smtClean="0"/>
              <a:t>responsáveis legais) sejam respeitados, o Projeto CIPAVE Escolar desenvolve-se no âmbito da promoção da cidadania ao objetivar a promoção da cultura da paz. </a:t>
            </a:r>
          </a:p>
          <a:p>
            <a:pPr marL="0" indent="0">
              <a:buNone/>
            </a:pPr>
            <a:r>
              <a:rPr lang="pt-BR" dirty="0"/>
              <a:t>	</a:t>
            </a:r>
            <a:endParaRPr lang="pt-BR" dirty="0" smtClean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732688"/>
            <a:ext cx="952583" cy="94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2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Assim</a:t>
            </a:r>
            <a:r>
              <a:rPr lang="pt-BR" dirty="0"/>
              <a:t>, por meio da identificação e da prevenção de casos de violência (física e/ou psicológica) e de danos morais ou materiais que surgem (ou venham a surgir) nos períodos da manhã, da tarde e da noite, o resultado esperado é um ambiente escolar mais seguro e tranquilo.</a:t>
            </a: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732688"/>
            <a:ext cx="952583" cy="94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9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5120" y="980728"/>
            <a:ext cx="6400800" cy="1512168"/>
          </a:xfrm>
        </p:spPr>
        <p:txBody>
          <a:bodyPr>
            <a:normAutofit fontScale="47500" lnSpcReduction="2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24/06/16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tx1"/>
                </a:solidFill>
              </a:rPr>
              <a:t>4º E 5º ANOS DO ENSINO FUNDAMENTAL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Palestra sobre: Primeiros Socorros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Bombeiro Voluntário – Subcomandante Flesch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Espaço Reservado para Conteúdo 3" descr="IMG-20160624-WA00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708920"/>
            <a:ext cx="4176464" cy="2808312"/>
          </a:xfrm>
          <a:prstGeom prst="rect">
            <a:avLst/>
          </a:prstGeom>
        </p:spPr>
      </p:pic>
      <p:pic>
        <p:nvPicPr>
          <p:cNvPr id="5" name="Espaço Reservado para Conteúdo 3" descr="IMG-20160624-WA00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708920"/>
            <a:ext cx="4427984" cy="2741448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445224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2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Propor soluções plausíveis e sensatas após identificar e avaliar riscos à segurança no ambiente escolar.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732688"/>
            <a:ext cx="952583" cy="94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4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Identificar casos de violência (física e verbal) e de danos materiais e morais;</a:t>
            </a:r>
          </a:p>
          <a:p>
            <a:r>
              <a:rPr lang="pt-BR" dirty="0" smtClean="0"/>
              <a:t>Preservar o patrimônio público;</a:t>
            </a:r>
          </a:p>
          <a:p>
            <a:r>
              <a:rPr lang="pt-BR" dirty="0" smtClean="0"/>
              <a:t>Combater comportamentos inadequados em sala de aula, no intervalo e no acesso à escola (entrada e saída);</a:t>
            </a:r>
          </a:p>
          <a:p>
            <a:r>
              <a:rPr lang="pt-BR" dirty="0" smtClean="0"/>
              <a:t>Combater o </a:t>
            </a:r>
            <a:r>
              <a:rPr lang="pt-BR" dirty="0" err="1" smtClean="0"/>
              <a:t>bullying</a:t>
            </a:r>
            <a:r>
              <a:rPr lang="pt-BR" dirty="0" smtClean="0"/>
              <a:t> por rejeição, indiferença, desrespeito, discriminação, apelidos etc.;</a:t>
            </a:r>
          </a:p>
          <a:p>
            <a:r>
              <a:rPr lang="pt-BR" dirty="0" smtClean="0"/>
              <a:t>Preparar os sujeitos para a possibilidade de ocorrência de acidentes;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732688"/>
            <a:ext cx="952583" cy="94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0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Palestra da Brigada Militar com alunos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" y="1527175"/>
            <a:ext cx="8139304" cy="4572000"/>
          </a:xfrm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5304"/>
            <a:ext cx="1872208" cy="692696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5840" y="6093296"/>
            <a:ext cx="716639" cy="71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4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" y="692697"/>
            <a:ext cx="8139304" cy="5184576"/>
          </a:xfr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648072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0678" y="5949280"/>
            <a:ext cx="789794" cy="78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0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" y="404665"/>
            <a:ext cx="8139304" cy="5400600"/>
          </a:xfr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648072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0678" y="5949280"/>
            <a:ext cx="789794" cy="78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7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Agentes </a:t>
            </a:r>
            <a:r>
              <a:rPr lang="pt-BR" dirty="0"/>
              <a:t>de </a:t>
            </a:r>
            <a:r>
              <a:rPr lang="pt-BR" dirty="0" smtClean="0"/>
              <a:t>Trânsito: </a:t>
            </a:r>
            <a:r>
              <a:rPr lang="pt-BR" dirty="0"/>
              <a:t>cuidados em relação a pedestre e </a:t>
            </a:r>
            <a:r>
              <a:rPr lang="pt-BR" dirty="0" smtClean="0"/>
              <a:t>motoristas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4" y="1527175"/>
            <a:ext cx="7620000" cy="4572000"/>
          </a:xfr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3260" y="6021288"/>
            <a:ext cx="717212" cy="7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6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944215"/>
          </a:xfrm>
        </p:spPr>
        <p:txBody>
          <a:bodyPr/>
          <a:lstStyle/>
          <a:p>
            <a:r>
              <a:rPr lang="pt-BR" dirty="0" err="1" smtClean="0"/>
              <a:t>E.E.E.F.</a:t>
            </a:r>
            <a:r>
              <a:rPr lang="pt-BR" dirty="0" smtClean="0"/>
              <a:t> </a:t>
            </a:r>
            <a:r>
              <a:rPr lang="pt-BR" dirty="0" err="1" smtClean="0"/>
              <a:t>Gaston</a:t>
            </a:r>
            <a:r>
              <a:rPr lang="pt-BR" dirty="0" smtClean="0"/>
              <a:t> Augusto Santos César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820472" cy="2785864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Projeto: Drogas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Objetivo Geral: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Envolver a comunidade num esforço de preservar e auxiliar a escola frente à realidade preocupante do aumento de situações que ameaçam a integridade do aluno.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3260" y="6021288"/>
            <a:ext cx="717212" cy="7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pt-BR" dirty="0" smtClean="0"/>
              <a:t>Objetivos específicos: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424936" cy="504056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Conscientizar os alunos dos malefícios que o uso de drogas traz  à saúde física e psíquica;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Discutir o uso de drogas sobre diferentes enfoques;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Mostrar formas de mudar o comportamento transformado pelo uso de drogas.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Metodologia: </a:t>
            </a:r>
            <a:r>
              <a:rPr lang="pt-BR" dirty="0" smtClean="0">
                <a:solidFill>
                  <a:schemeClr val="tx1"/>
                </a:solidFill>
              </a:rPr>
              <a:t>Palestras, vídeos, cartazes, confecção de jogos sobre o tema, pesquisas sobre o tema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3260" y="6021288"/>
            <a:ext cx="717212" cy="7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76263"/>
          </a:xfrm>
        </p:spPr>
        <p:txBody>
          <a:bodyPr/>
          <a:lstStyle/>
          <a:p>
            <a:r>
              <a:rPr lang="pt-BR" dirty="0" err="1" smtClean="0"/>
              <a:t>E.E.E.M.</a:t>
            </a:r>
            <a:r>
              <a:rPr lang="pt-BR" dirty="0" smtClean="0"/>
              <a:t> Professora </a:t>
            </a:r>
            <a:r>
              <a:rPr lang="pt-BR" dirty="0" err="1" smtClean="0"/>
              <a:t>Alaídes</a:t>
            </a:r>
            <a:r>
              <a:rPr lang="pt-BR" dirty="0" smtClean="0"/>
              <a:t> Schumacher Pinheiro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304256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 escola participou em parceria com a Secretaria de Assistência </a:t>
            </a:r>
            <a:r>
              <a:rPr lang="pt-BR" dirty="0" err="1" smtClean="0">
                <a:solidFill>
                  <a:schemeClr val="tx1"/>
                </a:solidFill>
              </a:rPr>
              <a:t>Socialdo</a:t>
            </a:r>
            <a:r>
              <a:rPr lang="pt-BR" dirty="0" smtClean="0">
                <a:solidFill>
                  <a:schemeClr val="tx1"/>
                </a:solidFill>
              </a:rPr>
              <a:t> “Dia Nacional de Combate ao Abuso e à Exploração Sexual contra Crianças e Adolescentes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5661248"/>
            <a:ext cx="1080119" cy="10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E.E.E.M.</a:t>
            </a:r>
            <a:r>
              <a:rPr lang="pt-BR" dirty="0" smtClean="0"/>
              <a:t> Gonçalves Ledo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568952" cy="5112568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Realizou em março palestra com o vigilante epidemiológico do município sobre sintomas e precauções que devemos tomar para eliminar o mosquito </a:t>
            </a:r>
            <a:r>
              <a:rPr lang="pt-BR" dirty="0" err="1" smtClean="0">
                <a:solidFill>
                  <a:schemeClr val="tx1"/>
                </a:solidFill>
              </a:rPr>
              <a:t>Aedes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Aegypti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Foi realizada Formação Continuada com professoras e equipe diretiva utilizando o livro “Curso de Prevenção do Uso de Drogas para Educadores de Escolas Públicas”( Ministério da Justiça e Educação-2014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5661248"/>
            <a:ext cx="1080119" cy="10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4824536"/>
          </a:xfrm>
        </p:spPr>
        <p:txBody>
          <a:bodyPr>
            <a:normAutofit fontScale="25000" lnSpcReduction="20000"/>
          </a:bodyPr>
          <a:lstStyle/>
          <a:p>
            <a:r>
              <a:rPr lang="pt-BR" sz="8000" b="1" dirty="0" smtClean="0">
                <a:solidFill>
                  <a:schemeClr val="tx1"/>
                </a:solidFill>
              </a:rPr>
              <a:t>1º ANO DO ENSINO MÉDIO TURMA 103</a:t>
            </a:r>
          </a:p>
          <a:p>
            <a:r>
              <a:rPr lang="pt-BR" sz="8000" dirty="0" smtClean="0">
                <a:solidFill>
                  <a:schemeClr val="tx1"/>
                </a:solidFill>
              </a:rPr>
              <a:t>Trabalho desenvolvido pela </a:t>
            </a:r>
            <a:r>
              <a:rPr lang="pt-BR" sz="8000" dirty="0" err="1" smtClean="0">
                <a:solidFill>
                  <a:schemeClr val="tx1"/>
                </a:solidFill>
              </a:rPr>
              <a:t>Profª</a:t>
            </a:r>
            <a:r>
              <a:rPr lang="pt-BR" sz="8000" dirty="0" smtClean="0">
                <a:solidFill>
                  <a:schemeClr val="tx1"/>
                </a:solidFill>
              </a:rPr>
              <a:t> Lisandra Fontana ( SOE) –”Trabalhando com as diferenças”</a:t>
            </a:r>
          </a:p>
          <a:p>
            <a:endParaRPr lang="pt-BR" sz="8000" dirty="0">
              <a:solidFill>
                <a:schemeClr val="tx1"/>
              </a:solidFill>
            </a:endParaRPr>
          </a:p>
          <a:p>
            <a:endParaRPr lang="pt-BR" sz="8000" dirty="0" smtClean="0">
              <a:solidFill>
                <a:schemeClr val="tx1"/>
              </a:solidFill>
            </a:endParaRPr>
          </a:p>
          <a:p>
            <a:endParaRPr lang="pt-BR" sz="80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7200" dirty="0">
              <a:solidFill>
                <a:schemeClr val="tx1"/>
              </a:solidFill>
            </a:endParaRPr>
          </a:p>
          <a:p>
            <a:endParaRPr lang="pt-BR" sz="7200" dirty="0" smtClean="0">
              <a:solidFill>
                <a:schemeClr val="tx1"/>
              </a:solidFill>
            </a:endParaRPr>
          </a:p>
          <a:p>
            <a:r>
              <a:rPr lang="pt-BR" sz="7200" dirty="0" smtClean="0">
                <a:solidFill>
                  <a:schemeClr val="tx1"/>
                </a:solidFill>
              </a:rPr>
              <a:t>AÇÕES PARA AS PRÓXIMAS SEMANAS</a:t>
            </a:r>
          </a:p>
          <a:p>
            <a:r>
              <a:rPr lang="pt-BR" sz="7200" dirty="0" smtClean="0">
                <a:solidFill>
                  <a:schemeClr val="tx1"/>
                </a:solidFill>
              </a:rPr>
              <a:t>Palestra com Equipe de Saúde do Posto Local;</a:t>
            </a:r>
          </a:p>
          <a:p>
            <a:r>
              <a:rPr lang="pt-BR" sz="7200" dirty="0" smtClean="0">
                <a:solidFill>
                  <a:schemeClr val="tx1"/>
                </a:solidFill>
              </a:rPr>
              <a:t>Teatro – Violência ( Brigada Em Cena / Brigada Militar)</a:t>
            </a:r>
          </a:p>
          <a:p>
            <a:endParaRPr lang="pt-BR" sz="7200" dirty="0" smtClean="0">
              <a:solidFill>
                <a:schemeClr val="tx1"/>
              </a:solidFill>
            </a:endParaRPr>
          </a:p>
          <a:p>
            <a:endParaRPr lang="pt-BR" sz="72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Espaço Reservado para Conteúdo 5" descr="20160621_2134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2004388"/>
            <a:ext cx="3384376" cy="2853644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445224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0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-315415"/>
            <a:ext cx="8892480" cy="5040559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18 e 19 abril houve confraternização com a comunidade indígena existente no município. Cacique palestrou sobre costumes e cultura indígena.Trabalhou-se a valorização da diversidade cultural.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Sobre drogas  o trabalho com os  alunos foi a partir do livro de Miguel de </a:t>
            </a:r>
            <a:r>
              <a:rPr lang="pt-BR" sz="3200" dirty="0" err="1" smtClean="0"/>
              <a:t>Pier</a:t>
            </a:r>
            <a:r>
              <a:rPr lang="pt-BR" sz="3200" dirty="0" smtClean="0"/>
              <a:t> “Drogas – Saiba o mal que elas fazem à nossa saúde.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Seminário Integrado sobre drogas e </a:t>
            </a:r>
            <a:r>
              <a:rPr lang="pt-BR" sz="3200" dirty="0" err="1" smtClean="0"/>
              <a:t>Bullying</a:t>
            </a:r>
            <a:r>
              <a:rPr lang="pt-BR" sz="3200" dirty="0" smtClean="0"/>
              <a:t> com entrevistas com a Brigada Militar e equipe de Saúde Básica do município de Mariana Pimentel. 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5661248"/>
            <a:ext cx="1080119" cy="10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/>
          <a:lstStyle/>
          <a:p>
            <a:r>
              <a:rPr lang="pt-BR" dirty="0" err="1" smtClean="0"/>
              <a:t>E.E.E.M.</a:t>
            </a:r>
            <a:r>
              <a:rPr lang="pt-BR" dirty="0" smtClean="0"/>
              <a:t> Comendador Eduardo </a:t>
            </a:r>
            <a:r>
              <a:rPr lang="pt-BR" dirty="0" err="1" smtClean="0"/>
              <a:t>Secco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8748464" cy="2016224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Tema do Projeto: CIPAVE um instrumento para melhorar a convivência no espaço escolar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sz="2800" b="1" dirty="0" smtClean="0">
                <a:solidFill>
                  <a:schemeClr val="tx1"/>
                </a:solidFill>
              </a:rPr>
              <a:t>Objetivo geral</a:t>
            </a:r>
            <a:r>
              <a:rPr lang="pt-BR" sz="2800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Desenvolver o senso de coletividade e proteção ao bem comum, fortalecendo laços afetivos entre os membros da comunidade escolar, promovendo  um  de combate e prevenção aos atos de violência física e psicológica, incentivando a manutenção de relações interpessoais harmoniosas, necessárias para um bom andamento das atividades cotidianas do ambiente escolar.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018442"/>
            <a:ext cx="72008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6453336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>Objetivos específicos:</a:t>
            </a:r>
            <a:br>
              <a:rPr lang="pt-BR" sz="2400" dirty="0" smtClean="0"/>
            </a:br>
            <a:r>
              <a:rPr lang="pt-BR" sz="2400" dirty="0" smtClean="0"/>
              <a:t>.Estabelecer parceria com entidades como a Brigada Militar, o Conselho Tutelar e pessoas voluntárias da comunidade, para desenvolver um trabalho de conscientização com os membros da comunidade escolar;</a:t>
            </a:r>
            <a:br>
              <a:rPr lang="pt-BR" sz="2400" dirty="0" smtClean="0"/>
            </a:br>
            <a:r>
              <a:rPr lang="pt-BR" sz="2400" dirty="0" smtClean="0"/>
              <a:t>.Envolver famílias na vida escolar de seus filhos;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Identificar as consequências dos atos de violência física ou psicológica para o agressor e agredido;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.Promover a criação do Centro Cívico na escola;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.Promover o envolvimento dos alunos com o cuidado e a manutenção dos espaços físicos da escola;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.Desenvolver atividades que permitam a participação de pessoas da comunidade no cotidiano da escola..</a:t>
            </a:r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3336"/>
            <a:ext cx="1872208" cy="4046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091020"/>
            <a:ext cx="72008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pt-BR" dirty="0" smtClean="0"/>
              <a:t>Estratégias</a:t>
            </a:r>
            <a:br>
              <a:rPr lang="pt-BR" dirty="0" smtClean="0"/>
            </a:br>
            <a:r>
              <a:rPr lang="pt-BR" dirty="0" smtClean="0"/>
              <a:t>Palestras, Pesquisas, debates, Confecção do Mural CIPAVE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Realização de Maio a Outubro de 2016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018442"/>
            <a:ext cx="72008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/>
          <a:lstStyle/>
          <a:p>
            <a:r>
              <a:rPr lang="pt-BR" dirty="0" err="1" smtClean="0"/>
              <a:t>E.E.E.F.</a:t>
            </a:r>
            <a:r>
              <a:rPr lang="pt-BR" dirty="0" smtClean="0"/>
              <a:t> em Tempo Integral </a:t>
            </a:r>
            <a:r>
              <a:rPr lang="pt-BR" dirty="0" err="1" smtClean="0"/>
              <a:t>Thomás</a:t>
            </a:r>
            <a:r>
              <a:rPr lang="pt-BR" dirty="0" smtClean="0"/>
              <a:t> Alva Edson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496944" cy="3888432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Projeto: Eu e Minha escola -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Escola um lugar para ser feliz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Objetivo Geral: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Resgatar a </a:t>
            </a:r>
            <a:r>
              <a:rPr lang="pt-BR" sz="2800" dirty="0" err="1" smtClean="0">
                <a:solidFill>
                  <a:schemeClr val="tx1"/>
                </a:solidFill>
              </a:rPr>
              <a:t>auto-estima</a:t>
            </a:r>
            <a:r>
              <a:rPr lang="pt-BR" sz="2800" dirty="0" smtClean="0">
                <a:solidFill>
                  <a:schemeClr val="tx1"/>
                </a:solidFill>
              </a:rPr>
              <a:t> dos alunos, bem como sua permanência na escola, através de atividades diversificadas que promovam um ambiente motivador, além de construir uma cultura de “Paz”, no combate  à violência e a evasão escolar.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018442"/>
            <a:ext cx="72008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496944" cy="4320480"/>
          </a:xfrm>
        </p:spPr>
        <p:txBody>
          <a:bodyPr>
            <a:noAutofit/>
          </a:bodyPr>
          <a:lstStyle/>
          <a:p>
            <a:r>
              <a:rPr lang="pt-BR" sz="2000" b="1" u="dotted" dirty="0" smtClean="0"/>
              <a:t> </a:t>
            </a:r>
            <a:r>
              <a:rPr lang="pt-BR" sz="2000" b="1" u="dotted" dirty="0"/>
              <a:t>CIPAVE – JUNHO 2016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u="dotted" dirty="0"/>
              <a:t>ESCOLA ISMAEL CHAVES </a:t>
            </a:r>
            <a:r>
              <a:rPr lang="pt-BR" sz="2000" b="1" u="dotted" dirty="0" smtClean="0"/>
              <a:t>BARCELLOS</a:t>
            </a:r>
            <a:br>
              <a:rPr lang="pt-BR" sz="2000" b="1" u="dotted" dirty="0" smtClean="0"/>
            </a:br>
            <a:r>
              <a:rPr lang="pt-BR" sz="2400" b="1" u="dotted" dirty="0"/>
              <a:t/>
            </a:r>
            <a:br>
              <a:rPr lang="pt-BR" sz="2400" b="1" u="dotted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Realizamos ações conjuntas, referentes ao Meio Ambiente e Trânsito. Para isso, tivemos a presença do agente de trânsito de Guaíba, </a:t>
            </a:r>
            <a:r>
              <a:rPr lang="pt-BR" sz="2400" dirty="0" smtClean="0"/>
              <a:t>o </a:t>
            </a:r>
            <a:r>
              <a:rPr lang="pt-BR" sz="2400" dirty="0"/>
              <a:t>qual apresentou palestras com as crianças, alertando sobre as regras e perigos que o trânsito oferece.</a:t>
            </a:r>
            <a:br>
              <a:rPr lang="pt-BR" sz="2400" dirty="0"/>
            </a:br>
            <a:r>
              <a:rPr lang="pt-BR" sz="2400" dirty="0"/>
              <a:t>Também foi ofertada palestra sobre o trânsito para os familiares dos alunos, aos quais tiveram a oportunidade de esclarecer dúvidas e conhecer os pontos mais sensíveis em nossa comunidade e no entorno da escola, no que diz respeito, principalmente, ao trânsito.</a:t>
            </a:r>
            <a:br>
              <a:rPr lang="pt-BR" sz="2400" dirty="0"/>
            </a:br>
            <a:r>
              <a:rPr lang="pt-BR" sz="2400" dirty="0"/>
              <a:t>As turmas e os familiares gostaram muito do assunto trabalhado e certamente estarão mais conscientes em suas ações como cidadãos.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018442"/>
            <a:ext cx="72008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601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C:\Users\Escola Ismael\Pictures\CIPAVE 2016\13480310_10201913496755606_1954212964_n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Conteúdo 5" descr="C:\Users\Escola Ismael\Pictures\CIPAVE 2016\13514432_10201913496115590_2125148877_n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76470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8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6018442"/>
            <a:ext cx="72008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4155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352928" cy="4946104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INSTITUTO ESTADUAL DE EDUCAÇÃO CÔNEGO LUIZ WALTER HANQUET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r>
              <a:rPr lang="pt-BR" b="1" dirty="0">
                <a:solidFill>
                  <a:schemeClr val="tx1"/>
                </a:solidFill>
              </a:rPr>
              <a:t>ATIVIDADE SEMANA CIPAVE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 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 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	Nesta </a:t>
            </a:r>
            <a:r>
              <a:rPr lang="pt-BR" dirty="0">
                <a:solidFill>
                  <a:schemeClr val="tx1"/>
                </a:solidFill>
              </a:rPr>
              <a:t>semana CIPAVE, convidamos para vir à escola fazer uma palestra o Promotor de Justiça Ricardo </a:t>
            </a:r>
            <a:r>
              <a:rPr lang="pt-BR" dirty="0" err="1">
                <a:solidFill>
                  <a:schemeClr val="tx1"/>
                </a:solidFill>
              </a:rPr>
              <a:t>Lazzarin</a:t>
            </a:r>
            <a:r>
              <a:rPr lang="pt-BR" dirty="0">
                <a:solidFill>
                  <a:schemeClr val="tx1"/>
                </a:solidFill>
              </a:rPr>
              <a:t>.  Sua palestra: “Dimensões da Pessoa Humana” abordou diversos aspectos da conduta humana – dimensão histórica, cultural, ética e espiritual.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Inserido ao tema, foram relatados fatos referentes a atos infracionais, como tráfico e uso de drogas, bem como suas consequências para a pessoa e à sociedade. Reflexões sobre a cultura, espiritualidade, importância do conhecimento para a evolução da sociedade, preservação ambiental.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palestra ocorreu no dia 23 de junho de 2016, às 20h e ainda poderá ocorrer para os outros turnos conforme a disponibilidade do Promotor.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Durante o ano letivo são trabalhadas diversos temas relevantes a prevenção a acidentes e violência como por exemplo: </a:t>
            </a:r>
            <a:r>
              <a:rPr lang="pt-BR" dirty="0" err="1">
                <a:solidFill>
                  <a:schemeClr val="tx1"/>
                </a:solidFill>
              </a:rPr>
              <a:t>Bulliyng</a:t>
            </a:r>
            <a:r>
              <a:rPr lang="pt-BR" dirty="0">
                <a:solidFill>
                  <a:schemeClr val="tx1"/>
                </a:solidFill>
              </a:rPr>
              <a:t>, Prevenção à gripe, ao AEDES, Gravidez na adolescência , Valorização da vida, etc.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648072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018442"/>
            <a:ext cx="72008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433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\\svr-app\perfil$\rosanemeyer\Desktop\fotos para relatorio do CIPAVE\13528865_267131263645885_3688745642542634330_n[1]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61" y="1600201"/>
            <a:ext cx="2404036" cy="39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Conteúdo 5" descr="\\svr-app\perfil$\rosanemeyer\Desktop\fotos para relatorio do CIPAVE\13528790_267131293645882_362747303639790967_n[2]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03244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018442"/>
            <a:ext cx="720080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872208" cy="648072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829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352928" cy="5688632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3635896" y="1052737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Assessoras  </a:t>
            </a:r>
            <a:r>
              <a:rPr lang="pt-BR" b="1" dirty="0" err="1" smtClean="0"/>
              <a:t>12ªCRE</a:t>
            </a:r>
            <a:endParaRPr lang="pt-BR" b="1" dirty="0" smtClean="0"/>
          </a:p>
          <a:p>
            <a:r>
              <a:rPr lang="pt-BR" b="1" dirty="0" smtClean="0"/>
              <a:t>Berenice Souza- </a:t>
            </a:r>
            <a:r>
              <a:rPr lang="pt-BR" b="1" dirty="0" smtClean="0">
                <a:solidFill>
                  <a:schemeClr val="accent1"/>
                </a:solidFill>
              </a:rPr>
              <a:t>berenice-souza@seduc.rs.gov.br</a:t>
            </a:r>
          </a:p>
          <a:p>
            <a:r>
              <a:rPr lang="pt-BR" b="1" dirty="0" smtClean="0"/>
              <a:t>Rita  Neutzling  - </a:t>
            </a:r>
            <a:r>
              <a:rPr lang="pt-BR" b="1" dirty="0" smtClean="0">
                <a:solidFill>
                  <a:schemeClr val="accent1"/>
                </a:solidFill>
              </a:rPr>
              <a:t>rita-neutzling@seduc.rs.gov.br</a:t>
            </a:r>
          </a:p>
          <a:p>
            <a:r>
              <a:rPr lang="pt-BR" b="1" dirty="0" smtClean="0"/>
              <a:t>Gestão do Conflito e Combate ao </a:t>
            </a:r>
            <a:r>
              <a:rPr lang="pt-BR" b="1" dirty="0" err="1" smtClean="0"/>
              <a:t>Bullying</a:t>
            </a:r>
            <a:r>
              <a:rPr lang="pt-BR" b="1" dirty="0" smtClean="0"/>
              <a:t>: Berenice/Rita e Simone </a:t>
            </a:r>
            <a:r>
              <a:rPr lang="pt-BR" b="1" dirty="0" err="1" smtClean="0"/>
              <a:t>Munari</a:t>
            </a:r>
            <a:r>
              <a:rPr lang="pt-BR" b="1" dirty="0" smtClean="0"/>
              <a:t> Silva</a:t>
            </a:r>
          </a:p>
          <a:p>
            <a:r>
              <a:rPr lang="pt-BR" b="1" dirty="0" smtClean="0">
                <a:solidFill>
                  <a:schemeClr val="accent1"/>
                </a:solidFill>
              </a:rPr>
              <a:t>simone-silva@seduc.rs.gov.br</a:t>
            </a:r>
            <a:endParaRPr lang="pt-BR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0800000" flipV="1">
            <a:off x="0" y="691377"/>
            <a:ext cx="8892480" cy="1081439"/>
          </a:xfrm>
        </p:spPr>
        <p:txBody>
          <a:bodyPr>
            <a:normAutofit/>
          </a:bodyPr>
          <a:lstStyle/>
          <a:p>
            <a:r>
              <a:rPr lang="pt-BR" sz="2700" b="1" dirty="0" smtClean="0"/>
              <a:t>ESCOLA </a:t>
            </a:r>
            <a:r>
              <a:rPr lang="pt-BR" sz="2700" b="1" dirty="0"/>
              <a:t>ESTADUAL DE ENSINO MÉDIO VILA CRUZ DE </a:t>
            </a:r>
            <a:r>
              <a:rPr lang="pt-BR" sz="2700" b="1" dirty="0" smtClean="0"/>
              <a:t>MALTA 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3" y="1628801"/>
            <a:ext cx="78229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805264"/>
            <a:ext cx="108012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9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4005064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CIPAVE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Comissão Interna de Prevenção de Acidentes e Violência na Escola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Presidente: Maria Luísa Porto Vicente </a:t>
            </a:r>
            <a:br>
              <a:rPr lang="pt-BR" sz="2700" dirty="0" smtClean="0"/>
            </a:br>
            <a:r>
              <a:rPr lang="pt-BR" sz="2700" dirty="0" smtClean="0"/>
              <a:t>Vice-Presidente: Miriam Beatriz </a:t>
            </a:r>
            <a:r>
              <a:rPr lang="pt-BR" sz="2700" dirty="0" err="1" smtClean="0"/>
              <a:t>Buchaim</a:t>
            </a:r>
            <a:r>
              <a:rPr lang="pt-BR" sz="2700" dirty="0" smtClean="0"/>
              <a:t> Jucá </a:t>
            </a:r>
            <a:br>
              <a:rPr lang="pt-BR" sz="2700" dirty="0" smtClean="0"/>
            </a:br>
            <a:r>
              <a:rPr lang="pt-BR" sz="2700" dirty="0" smtClean="0"/>
              <a:t>          1º Secretário: </a:t>
            </a:r>
            <a:r>
              <a:rPr lang="pt-BR" sz="2700" dirty="0" err="1" smtClean="0"/>
              <a:t>Marisane</a:t>
            </a:r>
            <a:r>
              <a:rPr lang="pt-BR" sz="2700" dirty="0" smtClean="0"/>
              <a:t> Berenice Sampaio da Silva </a:t>
            </a:r>
            <a:br>
              <a:rPr lang="pt-BR" sz="2700" dirty="0" smtClean="0"/>
            </a:br>
            <a:r>
              <a:rPr lang="pt-BR" sz="2700" dirty="0" smtClean="0"/>
              <a:t>2º Secretário: Edmilson da Silva Carvalho </a:t>
            </a:r>
            <a:br>
              <a:rPr lang="pt-BR" sz="2700" dirty="0" smtClean="0"/>
            </a:br>
            <a:r>
              <a:rPr lang="pt-BR" sz="2700" dirty="0" smtClean="0"/>
              <a:t>Membros efetivos: </a:t>
            </a:r>
            <a:br>
              <a:rPr lang="pt-BR" sz="2700" dirty="0" smtClean="0"/>
            </a:br>
            <a:r>
              <a:rPr lang="pt-BR" sz="2700" dirty="0" err="1" smtClean="0"/>
              <a:t>Professoas</a:t>
            </a:r>
            <a:r>
              <a:rPr lang="pt-BR" sz="2700" dirty="0" smtClean="0"/>
              <a:t>: Vera Maria da Silva Câmara, Bianca Teixeira de Barros e Araci Moreira</a:t>
            </a:r>
            <a:br>
              <a:rPr lang="pt-BR" sz="2700" dirty="0" smtClean="0"/>
            </a:br>
            <a:r>
              <a:rPr lang="pt-BR" sz="2700" dirty="0" smtClean="0"/>
              <a:t>Alunas: </a:t>
            </a:r>
            <a:r>
              <a:rPr lang="pt-BR" sz="2700" dirty="0" err="1" smtClean="0"/>
              <a:t>Thainá</a:t>
            </a:r>
            <a:r>
              <a:rPr lang="pt-BR" sz="2700" dirty="0" smtClean="0"/>
              <a:t> Santos e </a:t>
            </a:r>
            <a:r>
              <a:rPr lang="pt-BR" sz="2700" dirty="0" err="1" smtClean="0"/>
              <a:t>Tailana</a:t>
            </a:r>
            <a:r>
              <a:rPr lang="pt-BR" sz="2700" dirty="0" smtClean="0"/>
              <a:t> Rafaela da Silva</a:t>
            </a:r>
            <a:br>
              <a:rPr lang="pt-BR" sz="2700" dirty="0" smtClean="0"/>
            </a:br>
            <a:r>
              <a:rPr lang="pt-BR" sz="2700" dirty="0" smtClean="0"/>
              <a:t>Funcionárias: Maria Luíza dos Santos Costa e Raquel Rosa dos Santos. </a:t>
            </a:r>
            <a:br>
              <a:rPr lang="pt-BR" sz="27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2</a:t>
            </a:r>
            <a:endParaRPr lang="pt-BR" sz="1800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73216"/>
            <a:ext cx="1024592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4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6237312"/>
          </a:xfrm>
        </p:spPr>
        <p:txBody>
          <a:bodyPr>
            <a:noAutofit/>
          </a:bodyPr>
          <a:lstStyle/>
          <a:p>
            <a:r>
              <a:rPr lang="pt-BR" sz="1600" b="1" dirty="0">
                <a:solidFill>
                  <a:schemeClr val="tx1"/>
                </a:solidFill>
              </a:rPr>
              <a:t>Atuação da Escola 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algn="l"/>
            <a:endParaRPr lang="pt-BR" sz="1600" b="1" dirty="0">
              <a:solidFill>
                <a:schemeClr val="tx1"/>
              </a:solidFill>
            </a:endParaRPr>
          </a:p>
          <a:p>
            <a:pPr algn="l"/>
            <a:endParaRPr lang="pt-BR" sz="1600" dirty="0">
              <a:solidFill>
                <a:schemeClr val="tx1"/>
              </a:solidFill>
            </a:endParaRPr>
          </a:p>
          <a:p>
            <a:pPr algn="just"/>
            <a:r>
              <a:rPr lang="pt-BR" sz="1200" dirty="0" smtClean="0">
                <a:solidFill>
                  <a:schemeClr val="tx1"/>
                </a:solidFill>
              </a:rPr>
              <a:t>	</a:t>
            </a:r>
            <a:r>
              <a:rPr lang="pt-BR" sz="1600" b="1" dirty="0" smtClean="0">
                <a:solidFill>
                  <a:schemeClr val="tx1"/>
                </a:solidFill>
              </a:rPr>
              <a:t>No </a:t>
            </a:r>
            <a:r>
              <a:rPr lang="pt-BR" sz="1600" b="1" dirty="0">
                <a:solidFill>
                  <a:schemeClr val="tx1"/>
                </a:solidFill>
              </a:rPr>
              <a:t>ano letivo em curso, a Escola Estadual de Ensino Médio Vila Cruz de Malta conta com um número significativo de educandos. Atualmente, estão matriculados 953 alunos, distribuídos entre Anos Iniciais e Anos Finais do Ensino Fundamental, Ensino Médio Politécnico e EJA. </a:t>
            </a:r>
          </a:p>
          <a:p>
            <a:pPr algn="just"/>
            <a:r>
              <a:rPr lang="pt-BR" sz="1600" b="1" dirty="0" smtClean="0">
                <a:solidFill>
                  <a:schemeClr val="tx1"/>
                </a:solidFill>
              </a:rPr>
              <a:t>	Ciente </a:t>
            </a:r>
            <a:r>
              <a:rPr lang="pt-BR" sz="1600" b="1" dirty="0">
                <a:solidFill>
                  <a:schemeClr val="tx1"/>
                </a:solidFill>
              </a:rPr>
              <a:t>da responsabilidade quanto à formação de indivíduos e da função social que lhe cabe, a escola continuará enfatizando no seu cotidiano ações que contribuam para a convivência harmoniosa entre todos os que fazem parte da comunidade escolar, priorizando a construção do conhecimento articulada a valores éticos indispensáveis ao convívio social saudável, sendo importante salientar que, muitas das atividades realizadas têm caráter preventivo quanto à violência e acidentes na escola. Desse modo, espera-se que casos que exijam correções e/ou reparações sejam em menor escala. </a:t>
            </a:r>
          </a:p>
          <a:p>
            <a:pPr algn="just"/>
            <a:r>
              <a:rPr lang="pt-BR" sz="1600" b="1" dirty="0" smtClean="0">
                <a:solidFill>
                  <a:schemeClr val="tx1"/>
                </a:solidFill>
              </a:rPr>
              <a:t>	A </a:t>
            </a:r>
            <a:r>
              <a:rPr lang="pt-BR" sz="1600" b="1" dirty="0">
                <a:solidFill>
                  <a:schemeClr val="tx1"/>
                </a:solidFill>
              </a:rPr>
              <a:t>escola conta também, com a parceria do PROERD, Programa de Prevenção às Drogas. Através deste, todos os anos, os alunos do 4º ano são atendidos uma vez por semana e durante três meses, por um membro do 28º BPM de Charqueadas, ou seja, profissional qualificado para abordar o tema em questão. </a:t>
            </a:r>
          </a:p>
          <a:p>
            <a:pPr algn="just"/>
            <a:r>
              <a:rPr lang="pt-BR" sz="1600" b="1" dirty="0" smtClean="0">
                <a:solidFill>
                  <a:schemeClr val="tx1"/>
                </a:solidFill>
              </a:rPr>
              <a:t>	Por </a:t>
            </a:r>
            <a:r>
              <a:rPr lang="pt-BR" sz="1600" b="1" dirty="0">
                <a:solidFill>
                  <a:schemeClr val="tx1"/>
                </a:solidFill>
              </a:rPr>
              <a:t>acreditar que o diálogo e os exemplos positivos são maneiras essenciais para inibir, amenizar ou reparar conflitos, a E.E.E.M. Vila Cruz de Malta continuará investindo, com prioridade, em palestras e oficinas que tenham por objetivo enaltecer a ética e os valores indispensáveis nos relacionamentos </a:t>
            </a:r>
            <a:r>
              <a:rPr lang="pt-BR" sz="1600" b="1" dirty="0" smtClean="0">
                <a:solidFill>
                  <a:schemeClr val="tx1"/>
                </a:solidFill>
              </a:rPr>
              <a:t>interpessoais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1200" dirty="0" smtClean="0">
              <a:solidFill>
                <a:schemeClr val="tx1"/>
              </a:solidFill>
            </a:endParaRPr>
          </a:p>
          <a:p>
            <a:pPr algn="just"/>
            <a:endParaRPr lang="pt-BR" sz="1200" dirty="0" smtClean="0">
              <a:solidFill>
                <a:schemeClr val="tx1"/>
              </a:solidFill>
            </a:endParaRPr>
          </a:p>
          <a:p>
            <a:pPr algn="just"/>
            <a:endParaRPr lang="pt-BR" sz="1200" dirty="0" smtClean="0">
              <a:solidFill>
                <a:schemeClr val="tx1"/>
              </a:solidFill>
            </a:endParaRPr>
          </a:p>
          <a:p>
            <a:pPr algn="just"/>
            <a:endParaRPr lang="pt-BR" sz="1200" dirty="0" smtClean="0">
              <a:solidFill>
                <a:schemeClr val="tx1"/>
              </a:solidFill>
            </a:endParaRPr>
          </a:p>
          <a:p>
            <a:pPr algn="just"/>
            <a:endParaRPr lang="pt-BR" sz="1200" dirty="0" smtClean="0">
              <a:solidFill>
                <a:schemeClr val="tx1"/>
              </a:solidFill>
            </a:endParaRPr>
          </a:p>
          <a:p>
            <a:pPr algn="just"/>
            <a:endParaRPr lang="pt-BR" sz="1200" dirty="0" smtClean="0">
              <a:solidFill>
                <a:schemeClr val="tx1"/>
              </a:solidFill>
            </a:endParaRPr>
          </a:p>
          <a:p>
            <a:pPr algn="just"/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09320"/>
            <a:ext cx="1872208" cy="548680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805264"/>
            <a:ext cx="10245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0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260649"/>
            <a:ext cx="7488832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Atividades Realizadas</a:t>
            </a:r>
          </a:p>
          <a:p>
            <a:pPr algn="ctr"/>
            <a:r>
              <a:rPr lang="pt-BR" sz="2400" dirty="0" smtClean="0"/>
              <a:t>Fevereiro 2016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r>
              <a:rPr lang="pt-BR" sz="2400" dirty="0" smtClean="0"/>
              <a:t>Palestra com a Psicóloga Carla </a:t>
            </a:r>
            <a:r>
              <a:rPr lang="pt-BR" sz="2400" dirty="0" err="1" smtClean="0"/>
              <a:t>Schaak</a:t>
            </a:r>
            <a:r>
              <a:rPr lang="pt-BR" sz="2400" dirty="0" smtClean="0"/>
              <a:t> </a:t>
            </a:r>
          </a:p>
          <a:p>
            <a:r>
              <a:rPr lang="pt-BR" sz="2400" dirty="0" smtClean="0"/>
              <a:t>Tema: Ética e Motivação</a:t>
            </a:r>
          </a:p>
          <a:p>
            <a:r>
              <a:rPr lang="pt-BR" sz="2400" dirty="0" smtClean="0"/>
              <a:t>Público-alvo: Professores da Escola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                                                                     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dirty="0" smtClean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140968"/>
            <a:ext cx="4233938" cy="281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1872208" cy="576064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140968"/>
            <a:ext cx="424847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949280"/>
            <a:ext cx="102459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7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1051</Words>
  <Application>Microsoft Office PowerPoint</Application>
  <PresentationFormat>Apresentação na tela (4:3)</PresentationFormat>
  <Paragraphs>440</Paragraphs>
  <Slides>59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 A FORÇA DA COMUNIDADE UNIDA</vt:lpstr>
      <vt:lpstr>Apresentação do PowerPoint</vt:lpstr>
      <vt:lpstr>Apresentação do PowerPoint</vt:lpstr>
      <vt:lpstr>Apresentação do PowerPoint</vt:lpstr>
      <vt:lpstr>Apresentação do PowerPoint</vt:lpstr>
      <vt:lpstr>ESCOLA ESTADUAL DE ENSINO MÉDIO VILA CRUZ DE MALTA </vt:lpstr>
      <vt:lpstr>CIPAVE  Comissão Interna de Prevenção de Acidentes e Violência na Escola  Presidente: Maria Luísa Porto Vicente  Vice-Presidente: Miriam Beatriz Buchaim Jucá            1º Secretário: Marisane Berenice Sampaio da Silva  2º Secretário: Edmilson da Silva Carvalho  Membros efetivos:  Professoas: Vera Maria da Silva Câmara, Bianca Teixeira de Barros e Araci Moreira Alunas: Thainá Santos e Tailana Rafaela da Silva Funcionárias: Maria Luíza dos Santos Costa e Raquel Rosa dos Santos.                 2</vt:lpstr>
      <vt:lpstr>Apresentação do PowerPoint</vt:lpstr>
      <vt:lpstr>Apresentação do PowerPoint</vt:lpstr>
      <vt:lpstr> MARÇO 17/03 Tarde 18/03 Manhã  Reunião com integrantes do Instituto Ronei Faleiro Júnior: Neusa Albert (Diretora da Escola CNA), Ana Rivas (Psicóloga) e Tatiane Faleiro (mãe de Ronei Faleiro Júnior, assassinado por um grupo de adolescentes em Charqueadas, no mês de junho de 2015).  Público-Alvo: Pais e/ou responsáveis pelos alunos dos Anos Iniciais do Ensino Fundamental    O intuito da reunião foi alertar aos pais quanto as formas de violência que ocorrem em meio aos jovens e adolescentes, bem como salientar a importância e a responsabilidade das famílias frente esta realidade.  Na ocasião, Neusa Albert distribuiu um calendário interativo que deve ser utilizado pelos pais juntamente com os filho, objetivando o planejamento familiar em relação a acontecimentos significativos que envolvem a família.         </vt:lpstr>
      <vt:lpstr>            </vt:lpstr>
      <vt:lpstr>22/03 Teatro realizado pela Professora Angela Soares (E.E.E.F. Ramiro Fortes Barcelos).  Título: A vovó e a mala    Público-Alvo: Alunos dos Anos Iniciais do Ensino Fundamental    O teatro apresentado salienta a importância da utilização de valores indispensáveis para a convivência em todos os grupos sociais, entre eles, o respeito, a fraternidade, a solidariedade, etc.                              </vt:lpstr>
      <vt:lpstr>Abril 26/04 - Diurno   Palestra sobre sustentabilidade – Prof. Alexandre Rates de Freitas (Fundação GAIA).     Público-Alvo: Alunos do Ensino Médio    A palestra teve como ênfase a sustentabilidade na escola, visando a importância de um ambiente limpo e preservado, evitando acidentes no ambiente escolar.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Geral: Possibilitar a discussão e a reflexão para a mudança de comportamentos agressivos, resgatando a necessidade de uma postura ética com relação às diferenças, através da realização de um trabalho interdisciplinar sobre o tema “ O respeito às Diferenças”.   </vt:lpstr>
      <vt:lpstr>Cronograma: Março: Reunião com os alunos. Apresentação das regras da Escola. Abril: Reunião com os pais e professores. Apresentação do Projeto. Abril: Início do desenvolvimento do projeto em sala de aula.  </vt:lpstr>
      <vt:lpstr>Procedimentos Didáticos:  - Textos literários e/ou leitura de obras que evidenciem a temática (poesias, crônicas, contos); - Textos informativos (notícias, mensagens); - Criação do Estatuto da Sala (com regras e multas); - Debate sobre as necessidades básicas do homem – comportamento, respeito e convivência;  - Palestra com profissional capacitado; - Produção de textos; - Relatório, ilustração; - Dramatização; - Confecção de folder sobre o assunto; - Criação de um blog;  - Entrevista com posterior produção de textos; - Fotografias; - Filme: Mãos talentosas; - Música; - Manual (panfletos); - Exploração de Cartazes, figuras e mensagens; - Painel - Vídeos; - Reportagens. Culminância A ser definida. Exposição dos trabalhos realizados e confeccionados durante o projeto na escola. • Documentação e acompanhamento ao longo do projeto, através dos registros dos relatos de alunos, pais, funcionários e professores e de atividades significativas. Exposição de fotografias do projeto, material escrito, dramatização, etc.    </vt:lpstr>
      <vt:lpstr>Apresentação do PowerPoint</vt:lpstr>
      <vt:lpstr>Apresentação do PowerPoint</vt:lpstr>
      <vt:lpstr>Apresentação do PowerPoint</vt:lpstr>
      <vt:lpstr> Exemplo de uma entrevista realizada:   Entrevista Realizada com alunos 1.Já sofreram algum tipo de violência na escola? Sim Que tipo de violência? 2.Assalto na parada do ônibus, pós-término das aulas 12h00minh. 3.Algum aluno ficou machucado? Não 4.Levaram algum pertence? Sim, celular, carteira e pasta com o material do curso. 5.Fizeram ocorrência policial? Não 6.Já havia acontecido antes? Com esta turma não, mas houve relato de turmas anteriores que sim e em outros turnos também. 7.Vocês relataram a direção o fato ocorrido? Sim, no dia seguinte ao assalto.   8.Qual as providencia que a escola tomou? Pediu para uma viatura passar nos finais de turno na escola 9.E foi feito? Sim, mas só naquela semana, depois não vimos mais. </vt:lpstr>
      <vt:lpstr>Entrevista Realizada com professor 1.O Senhor já sofreu algum tipo de violência na escola?  2. Que tipo de violência sofreu?  3. Que providencias foram tomadas mediante o fato ocorrido?   4. Aluno pagou o estrago do veículo?  5. Aluno estuda ainda na escola?   6. Que medidas utilizam para monitorar estes alunos? ( No caso o carro do professor foi danificado por aluno) </vt:lpstr>
      <vt:lpstr>Reportagens trabalhadas:     Vítimas falam sobre traumas e agressões sofridas nas escolas. Professor espancado dentro do colégio, aluno esfaqueado na saída da aula, crianças que estudam com criminosos:  ZH mostra como a insegurança ronda alunos e professores,  o programa Gaúcha Atualidade, da Rádio Gaúcha, provocou os ouvintes a enviar por WhatsApp histórias sobre um tema que os apresentadores tratariam. A pauta era o mau desempenho das escolas gaúchas no Exame Nacional do Ensino Médio (Enem). Entre as centenas de mensagens, um assunto se sobressaiu: a violência. ZH conferiu esse acervo de relatos e conta em detalhes dois deles. Com outras duas histórias — o jovem esfaqueado ao sair da escola e o professor agredido por familiares de um aluno — formam um mosaico da insegurança que ronda as instituições de ensino. Em  ZH: educadores apontam saídas para violência escolar no Estado Última reportagem da série Escolas Conflagradas aborda possíveis soluções para a indisciplina...Seminário discute violência escolar e o fenômeno do bullying . </vt:lpstr>
      <vt:lpstr>Membros da Comissão do CIPAVE da Escola E. E .Ed. Prof. Dr .Solon Tavares   Seguimento Professor Mário Terres = Presidente Márcio Viegas = Vice- Presidente, Francisco Henrique = Suplente Maristela Pires Candida Souza  Seguimento Funcionário Kátia Pereira  Seguimento Aluno Júlia Elza de Souza Rodrigues  Seguimento pais  Valter Luis Froes Brasil </vt:lpstr>
      <vt:lpstr>E.E.E. M. Mem de Sá   SEMANA CIPAVE   Palestra com a Diretora de trânsito Maria Aparecida Meireles, nas turmas do 1º ano séries iniciais até o 3º ano do EM, sobre: ” A importância de respeitar as regras de trânsito, uso de faixa de pedestres e cuidados. Controle da saída dos alunos da escola com o objetivo de mostrar as questões trabalhadas anteriormente nas palestras evitando assim acidentes e eventuais brigas na saída escolar.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E. E. E. M. Dr. Ruy Coelho Gonçalves</vt:lpstr>
      <vt:lpstr>Justificativa</vt:lpstr>
      <vt:lpstr>Apresentação do PowerPoint</vt:lpstr>
      <vt:lpstr>Objetivo Geral</vt:lpstr>
      <vt:lpstr>Objetivos Específicos</vt:lpstr>
      <vt:lpstr>Palestra da Brigada Militar com alunos</vt:lpstr>
      <vt:lpstr>Apresentação do PowerPoint</vt:lpstr>
      <vt:lpstr>Apresentação do PowerPoint</vt:lpstr>
      <vt:lpstr>Agentes de Trânsito: cuidados em relação a pedestre e motoristas</vt:lpstr>
      <vt:lpstr>E.E.E.F. Gaston Augusto Santos César</vt:lpstr>
      <vt:lpstr>Objetivos específicos:</vt:lpstr>
      <vt:lpstr>E.E.E.M. Professora Alaídes Schumacher Pinheiro</vt:lpstr>
      <vt:lpstr>E.E.E.M. Gonçalves Ledo</vt:lpstr>
      <vt:lpstr>    18 e 19 abril houve confraternização com a comunidade indígena existente no município. Cacique palestrou sobre costumes e cultura indígena.Trabalhou-se a valorização da diversidade cultural.  Sobre drogas  o trabalho com os  alunos foi a partir do livro de Miguel de Pier “Drogas – Saiba o mal que elas fazem à nossa saúde.   Seminário Integrado sobre drogas e Bullying com entrevistas com a Brigada Militar e equipe de Saúde Básica do município de Mariana Pimentel.   </vt:lpstr>
      <vt:lpstr>E.E.E.M. Comendador Eduardo Secco</vt:lpstr>
      <vt:lpstr>Objetivos específicos: .Estabelecer parceria com entidades como a Brigada Militar, o Conselho Tutelar e pessoas voluntárias da comunidade, para desenvolver um trabalho de conscientização com os membros da comunidade escolar; .Envolver famílias na vida escolar de seus filhos;  Identificar as consequências dos atos de violência física ou psicológica para o agressor e agredido;  .Promover a criação do Centro Cívico na escola;  .Promover o envolvimento dos alunos com o cuidado e a manutenção dos espaços físicos da escola;  .Desenvolver atividades que permitam a participação de pessoas da comunidade no cotidiano da escola..</vt:lpstr>
      <vt:lpstr>Estratégias Palestras, Pesquisas, debates, Confecção do Mural CIPAVE</vt:lpstr>
      <vt:lpstr>E.E.E.F. em Tempo Integral Thomás Alva Edson</vt:lpstr>
      <vt:lpstr> CIPAVE – JUNHO 2016 ESCOLA ISMAEL CHAVES BARCELLOS   Realizamos ações conjuntas, referentes ao Meio Ambiente e Trânsito. Para isso, tivemos a presença do agente de trânsito de Guaíba, o qual apresentou palestras com as crianças, alertando sobre as regras e perigos que o trânsito oferece. Também foi ofertada palestra sobre o trânsito para os familiares dos alunos, aos quais tiveram a oportunidade de esclarecer dúvidas e conhecer os pontos mais sensíveis em nossa comunidade e no entorno da escola, no que diz respeito, principalmente, ao trânsito. As turmas e os familiares gostaram muito do assunto trabalhado e certamente estarão mais conscientes em suas ações como cidadãos.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Rita de Cassia Soares Neutzling</dc:creator>
  <cp:lastModifiedBy>Luciane Manfro</cp:lastModifiedBy>
  <cp:revision>36</cp:revision>
  <dcterms:created xsi:type="dcterms:W3CDTF">2016-07-06T14:19:46Z</dcterms:created>
  <dcterms:modified xsi:type="dcterms:W3CDTF">2016-12-20T18:33:45Z</dcterms:modified>
</cp:coreProperties>
</file>